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01" r:id="rId3"/>
    <p:sldId id="329" r:id="rId4"/>
    <p:sldId id="356" r:id="rId5"/>
    <p:sldId id="361" r:id="rId6"/>
    <p:sldId id="362" r:id="rId7"/>
    <p:sldId id="366" r:id="rId8"/>
    <p:sldId id="351" r:id="rId9"/>
    <p:sldId id="346" r:id="rId10"/>
    <p:sldId id="339" r:id="rId11"/>
    <p:sldId id="368" r:id="rId12"/>
    <p:sldId id="337" r:id="rId13"/>
    <p:sldId id="336" r:id="rId14"/>
    <p:sldId id="385" r:id="rId15"/>
    <p:sldId id="383" r:id="rId16"/>
    <p:sldId id="363" r:id="rId17"/>
    <p:sldId id="353" r:id="rId18"/>
    <p:sldId id="357" r:id="rId19"/>
    <p:sldId id="355" r:id="rId20"/>
    <p:sldId id="364" r:id="rId21"/>
    <p:sldId id="348" r:id="rId22"/>
    <p:sldId id="365" r:id="rId23"/>
    <p:sldId id="388" r:id="rId24"/>
    <p:sldId id="392" r:id="rId25"/>
    <p:sldId id="299" r:id="rId26"/>
    <p:sldId id="332" r:id="rId27"/>
    <p:sldId id="347" r:id="rId28"/>
    <p:sldId id="369" r:id="rId29"/>
    <p:sldId id="371" r:id="rId30"/>
    <p:sldId id="372" r:id="rId31"/>
    <p:sldId id="373" r:id="rId32"/>
    <p:sldId id="374" r:id="rId33"/>
    <p:sldId id="375" r:id="rId34"/>
    <p:sldId id="376" r:id="rId35"/>
    <p:sldId id="377" r:id="rId36"/>
    <p:sldId id="378" r:id="rId37"/>
    <p:sldId id="379" r:id="rId38"/>
    <p:sldId id="380" r:id="rId3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660"/>
  </p:normalViewPr>
  <p:slideViewPr>
    <p:cSldViewPr>
      <p:cViewPr varScale="1">
        <p:scale>
          <a:sx n="76" d="100"/>
          <a:sy n="76" d="100"/>
        </p:scale>
        <p:origin x="15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BF2D2-E006-4D62-A61F-DA720771F7D4}" type="datetimeFigureOut">
              <a:rPr lang="fr-FR" smtClean="0"/>
              <a:pPr/>
              <a:t>06/01/2022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5457E-C9B8-48AC-85FC-0A547738810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5457E-C9B8-48AC-85FC-0A5477388106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363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996E-0339-43EA-BEB2-565320982DD6}" type="datetime1">
              <a:rPr lang="fr-FR" smtClean="0"/>
              <a:pPr/>
              <a:t>06/01/2022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5E3A-1007-4EB5-AA8F-001C75B459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814B0-1D3C-4299-8B99-A15D9E6B3E3D}" type="datetime1">
              <a:rPr lang="fr-FR" smtClean="0"/>
              <a:pPr/>
              <a:t>06/01/2022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5E3A-1007-4EB5-AA8F-001C75B459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6B70-8F46-4916-B8ED-5EE39E74630C}" type="datetime1">
              <a:rPr lang="fr-FR" smtClean="0"/>
              <a:pPr/>
              <a:t>06/01/2022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5E3A-1007-4EB5-AA8F-001C75B459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0F1E-CB1D-4D2E-B375-F8BD3689BFD5}" type="datetime1">
              <a:rPr lang="fr-FR" smtClean="0"/>
              <a:pPr/>
              <a:t>06/01/2022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5E3A-1007-4EB5-AA8F-001C75B459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FADD-0265-4C76-96A8-193793C82621}" type="datetime1">
              <a:rPr lang="fr-FR" smtClean="0"/>
              <a:pPr/>
              <a:t>06/01/2022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5E3A-1007-4EB5-AA8F-001C75B459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7E3DF-CB6B-49BB-BA22-8C617B8FE847}" type="datetime1">
              <a:rPr lang="fr-FR" smtClean="0"/>
              <a:pPr/>
              <a:t>06/01/2022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5E3A-1007-4EB5-AA8F-001C75B459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3D43-D3B3-476E-8C5B-AC5F8A8B351D}" type="datetime1">
              <a:rPr lang="fr-FR" smtClean="0"/>
              <a:pPr/>
              <a:t>06/01/2022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5E3A-1007-4EB5-AA8F-001C75B459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5F97A-B888-44B8-8B53-E787804C26B3}" type="datetime1">
              <a:rPr lang="fr-FR" smtClean="0"/>
              <a:pPr/>
              <a:t>06/01/2022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5E3A-1007-4EB5-AA8F-001C75B459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7427-EC3D-4C8E-8441-6A0602BA0647}" type="datetime1">
              <a:rPr lang="fr-FR" smtClean="0"/>
              <a:pPr/>
              <a:t>06/01/2022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5E3A-1007-4EB5-AA8F-001C75B459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C0E2A-E8D1-402A-94EA-780E8B6269A5}" type="datetime1">
              <a:rPr lang="fr-FR" smtClean="0"/>
              <a:pPr/>
              <a:t>06/01/2022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5E3A-1007-4EB5-AA8F-001C75B459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F4FC8-1DAD-43F3-92D7-79F243DFFA6A}" type="datetime1">
              <a:rPr lang="fr-FR" smtClean="0"/>
              <a:pPr/>
              <a:t>06/01/2022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5E3A-1007-4EB5-AA8F-001C75B459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173FF-35C7-44A4-935E-F1E30F1F324D}" type="datetime1">
              <a:rPr lang="fr-FR" smtClean="0"/>
              <a:pPr/>
              <a:t>06/01/2022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15E3A-1007-4EB5-AA8F-001C75B4597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andrine@acerolaonline.f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erolaonline.fr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youtube.com/watch?v=-ZbxQEoip_Y" TargetMode="Externa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erolaonline.fr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acerolaonline.fr/nos-offres/particulier/notre-solution/" TargetMode="Externa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erolaonline.fr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acerolaonline.fr/nos-offres/particulier/" TargetMode="Externa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erolaonline.fr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acerolaonline.fr" TargetMode="External"/><Relationship Id="rId2" Type="http://schemas.openxmlformats.org/officeDocument/2006/relationships/hyperlink" Target="http://www.acerolaonline.fr/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cerolaonline.fr/" TargetMode="Externa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05BA41-EE6E-4F80-8636-447F22DD7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F3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14987" y="4222069"/>
            <a:ext cx="6371303" cy="1338302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FR" sz="4900" i="1" dirty="0">
                <a:solidFill>
                  <a:srgbClr val="FFFFFF"/>
                </a:solidFill>
              </a:rPr>
              <a:t>Le digital au service des reconversions</a:t>
            </a:r>
            <a:br>
              <a:rPr lang="fr-FR" sz="1100" dirty="0">
                <a:solidFill>
                  <a:srgbClr val="FFFFFF"/>
                </a:solidFill>
              </a:rPr>
            </a:br>
            <a:br>
              <a:rPr lang="fr-FR" sz="1100" dirty="0">
                <a:solidFill>
                  <a:srgbClr val="FFFFFF"/>
                </a:solidFill>
              </a:rPr>
            </a:br>
            <a:br>
              <a:rPr lang="fr-FR" sz="1100" dirty="0">
                <a:solidFill>
                  <a:srgbClr val="FFFFFF"/>
                </a:solidFill>
              </a:rPr>
            </a:br>
            <a:br>
              <a:rPr lang="fr-FR" sz="1100" dirty="0">
                <a:solidFill>
                  <a:srgbClr val="FFFFFF"/>
                </a:solidFill>
              </a:rPr>
            </a:br>
            <a:r>
              <a:rPr lang="fr-FR" sz="3100" dirty="0">
                <a:solidFill>
                  <a:srgbClr val="FFFFFF"/>
                </a:solidFill>
              </a:rPr>
              <a:t>DOSSIER DE PRESSE</a:t>
            </a:r>
            <a:br>
              <a:rPr lang="fr-FR" sz="3100" dirty="0">
                <a:solidFill>
                  <a:srgbClr val="FFFFFF"/>
                </a:solidFill>
              </a:rPr>
            </a:br>
            <a:br>
              <a:rPr lang="fr-FR" sz="1100" dirty="0">
                <a:solidFill>
                  <a:srgbClr val="FFFFFF"/>
                </a:solidFill>
              </a:rPr>
            </a:br>
            <a:br>
              <a:rPr lang="fr-FR" sz="1100" dirty="0">
                <a:solidFill>
                  <a:srgbClr val="FFFFFF"/>
                </a:solidFill>
              </a:rPr>
            </a:br>
            <a:endParaRPr lang="fr-FR" sz="1100" b="1" dirty="0">
              <a:solidFill>
                <a:srgbClr val="FFFFFF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7544" y="188640"/>
            <a:ext cx="2520280" cy="678004"/>
          </a:xfrm>
        </p:spPr>
        <p:txBody>
          <a:bodyPr>
            <a:normAutofit/>
          </a:bodyPr>
          <a:lstStyle/>
          <a:p>
            <a:pPr algn="l"/>
            <a:r>
              <a:rPr lang="fr-FR" sz="2400" dirty="0">
                <a:solidFill>
                  <a:srgbClr val="FFFFFF"/>
                </a:solidFill>
              </a:rPr>
              <a:t>Janvier 2022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D7549B2-EE05-4558-8C64-AC46755F2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4918" y="614414"/>
            <a:ext cx="2174164" cy="21741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FEC2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06C0A2-EE88-4CE4-906A-9E6F3DBE18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060" y="1393120"/>
            <a:ext cx="1541879" cy="616751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fr-FR">
                <a:solidFill>
                  <a:prstClr val="white"/>
                </a:solidFill>
              </a:rPr>
              <a:pPr>
                <a:spcAft>
                  <a:spcPts val="600"/>
                </a:spcAft>
              </a:pPr>
              <a:t>1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94B64F5-37E8-4077-B7E7-F2DC34ECB4E1}"/>
              </a:ext>
            </a:extLst>
          </p:cNvPr>
          <p:cNvSpPr txBox="1"/>
          <p:nvPr/>
        </p:nvSpPr>
        <p:spPr>
          <a:xfrm>
            <a:off x="628650" y="5560371"/>
            <a:ext cx="8047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Contact : </a:t>
            </a:r>
          </a:p>
          <a:p>
            <a:r>
              <a:rPr lang="fr-FR" dirty="0">
                <a:solidFill>
                  <a:schemeClr val="bg1"/>
                </a:solidFill>
              </a:rPr>
              <a:t>Sandrine Beaulieu </a:t>
            </a:r>
          </a:p>
          <a:p>
            <a:r>
              <a:rPr lang="fr-FR" dirty="0">
                <a:solidFill>
                  <a:schemeClr val="bg1"/>
                </a:solidFill>
              </a:rPr>
              <a:t>06 26 03 07 98 </a:t>
            </a:r>
          </a:p>
          <a:p>
            <a:pPr>
              <a:tabLst>
                <a:tab pos="4748213" algn="l"/>
              </a:tabLst>
            </a:pPr>
            <a:r>
              <a:rPr lang="fr-F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sandrine@acerolaonline.fr</a:t>
            </a:r>
            <a:r>
              <a:rPr lang="fr-FR" dirty="0">
                <a:solidFill>
                  <a:schemeClr val="bg1"/>
                </a:solidFill>
              </a:rPr>
              <a:t>	https://www.acerolaonline.fr/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6257" y="1124744"/>
            <a:ext cx="7886700" cy="7747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Sommaire</a:t>
            </a:r>
            <a:endParaRPr lang="en-US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3506C0A2-EE88-4CE4-906A-9E6F3DBE18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0" y="116631"/>
            <a:ext cx="1512169" cy="657635"/>
          </a:xfrm>
          <a:prstGeom prst="rect">
            <a:avLst/>
          </a:prstGeom>
        </p:spPr>
      </p:pic>
      <p:sp>
        <p:nvSpPr>
          <p:cNvPr id="10" name="Titre 1"/>
          <p:cNvSpPr txBox="1">
            <a:spLocks/>
          </p:cNvSpPr>
          <p:nvPr/>
        </p:nvSpPr>
        <p:spPr>
          <a:xfrm>
            <a:off x="596257" y="1988840"/>
            <a:ext cx="7886700" cy="44644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895350" indent="-609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800" dirty="0"/>
              <a:t>Des millions de reconversions à </a:t>
            </a:r>
            <a:r>
              <a:rPr lang="en-US" sz="2800" dirty="0" err="1"/>
              <a:t>venir</a:t>
            </a:r>
            <a:endParaRPr lang="en-US" sz="2800" dirty="0"/>
          </a:p>
          <a:p>
            <a:pPr marL="895350" indent="-609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sz="2800" dirty="0"/>
              <a:t>L’innovation Acérola Online</a:t>
            </a:r>
          </a:p>
          <a:p>
            <a:pPr marL="895350" indent="-609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sz="2800" dirty="0"/>
              <a:t>Un financement pour tous</a:t>
            </a:r>
          </a:p>
          <a:p>
            <a:pPr marL="895350" indent="-609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sz="2800" dirty="0"/>
              <a:t>L’historique Acérola Online</a:t>
            </a:r>
          </a:p>
          <a:p>
            <a:pPr marL="895350" indent="-609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sz="2800" dirty="0"/>
              <a:t>L’équipe Acérola Online</a:t>
            </a:r>
          </a:p>
          <a:p>
            <a:pPr marL="895350" indent="-609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sz="2800" dirty="0"/>
              <a:t>Nos engagements</a:t>
            </a:r>
          </a:p>
          <a:p>
            <a:pPr marL="895350" indent="-609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sz="2800" dirty="0"/>
              <a:t>Ils nous font confiance</a:t>
            </a:r>
          </a:p>
          <a:p>
            <a:pPr marL="895350" indent="-609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sz="2800" dirty="0"/>
              <a:t>Contact </a:t>
            </a:r>
          </a:p>
          <a:p>
            <a:pPr marL="895350" indent="-609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sz="2800" dirty="0"/>
              <a:t>Annexes</a:t>
            </a:r>
            <a:endParaRPr lang="en-US" sz="2800" dirty="0"/>
          </a:p>
          <a:p>
            <a:pPr marL="285750"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kumimoji="0" lang="en-US" b="0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1677DE1-3AA4-4DEF-9B91-986D6C130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C27E76-C885-46A9-B0EE-5D89E9301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8ED93F6-E5ED-425C-B76D-1E0CFC63E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23005E1-064D-41AC-97A9-EC6D02120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DD457E8-ED3B-498D-8786-AC15A7054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B159505-1A20-4017-B7B3-AC2F37D24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D5B35B-3A5B-4161-8834-3D7A9BBE5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36940A9-0DCC-4E1F-9334-52B07D32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8071DEB-F646-48FE-A186-063D30214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D2DAA8B-CC80-4D45-AD74-C755DBC1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CE77FF8-0A1D-4DDC-AB7D-2656DFC3C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F2AB6A-155C-416C-A7B0-EB9D7545D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8D4EA03-356E-4E81-83FF-331C2841E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A98E8CA-FEB5-41C8-A811-921B3BA9A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B39F3F-4FC4-487F-AF67-08D6603EA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57523" y="1557102"/>
            <a:ext cx="5076487" cy="235532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Des millions de reconversions à </a:t>
            </a:r>
            <a:r>
              <a:rPr lang="en-US" sz="4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venir</a:t>
            </a:r>
            <a:endParaRPr lang="en-US" sz="4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F54490-0AEE-42D1-ADBC-9285945DD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6262FB0-BE3C-47F4-B19B-2A6F3F401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BB584BC-D991-490D-BC4A-C7CEE2ECC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F09230B-08D6-42F7-9503-AFE259555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9BA5DAA-8A62-46B3-962D-E8BC3DF80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E803A94-07B1-4673-A313-63F97F6BD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3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45D33091-E085-4112-9B05-F6173603AB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421422" cy="6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99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4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45D33091-E085-4112-9B05-F6173603AB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421421" cy="5847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BCC8B0-B957-4B4A-B8E8-009F3B3ABA45}"/>
              </a:ext>
            </a:extLst>
          </p:cNvPr>
          <p:cNvSpPr txBox="1"/>
          <p:nvPr/>
        </p:nvSpPr>
        <p:spPr>
          <a:xfrm>
            <a:off x="6444208" y="1268760"/>
            <a:ext cx="2016224" cy="17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05BB053-4E11-4B07-9AAB-C3AF89454958}"/>
              </a:ext>
            </a:extLst>
          </p:cNvPr>
          <p:cNvSpPr txBox="1"/>
          <p:nvPr/>
        </p:nvSpPr>
        <p:spPr>
          <a:xfrm>
            <a:off x="2051720" y="362367"/>
            <a:ext cx="6696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Se reconvertir pour retrouver un emploi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C1CC9A-ECE0-4415-AC74-6EC9D7772EED}"/>
              </a:ext>
            </a:extLst>
          </p:cNvPr>
          <p:cNvSpPr txBox="1"/>
          <p:nvPr/>
        </p:nvSpPr>
        <p:spPr>
          <a:xfrm>
            <a:off x="714739" y="1610410"/>
            <a:ext cx="7961964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En 2021, nombreux sont les salariés dans l’obligation de changer de métier pour retrouver un emploi </a:t>
            </a:r>
            <a:endParaRPr lang="fr-FR" dirty="0"/>
          </a:p>
          <a:p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/>
              <a:t>8,8 millions de salariés en activité partielle au plus fort de la crise sanitaire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/>
              <a:t>95 300 ruptures de contrats en janvier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/>
              <a:t>Des secteurs très fortement impactés : transport, aéronautique, automobile, tourisme, loisirs, commerce…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/>
              <a:t>Un grand nombre d’entreprises de tous les secteurs touchées par ricochet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r>
              <a:rPr lang="fr-FR" sz="2000" b="1" dirty="0">
                <a:solidFill>
                  <a:srgbClr val="0070C0"/>
                </a:solidFill>
              </a:rPr>
              <a:t>Changer de métier mais pour faire quoi ?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sz="1200" dirty="0"/>
              <a:t>Source : DARES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0428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5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45D33091-E085-4112-9B05-F6173603AB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421421" cy="5847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BCC8B0-B957-4B4A-B8E8-009F3B3ABA45}"/>
              </a:ext>
            </a:extLst>
          </p:cNvPr>
          <p:cNvSpPr txBox="1"/>
          <p:nvPr/>
        </p:nvSpPr>
        <p:spPr>
          <a:xfrm>
            <a:off x="6444208" y="1268760"/>
            <a:ext cx="2016224" cy="17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05BB053-4E11-4B07-9AAB-C3AF89454958}"/>
              </a:ext>
            </a:extLst>
          </p:cNvPr>
          <p:cNvSpPr txBox="1"/>
          <p:nvPr/>
        </p:nvSpPr>
        <p:spPr>
          <a:xfrm>
            <a:off x="2339752" y="519561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Crise sanitaire, crise des valeurs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C1CC9A-ECE0-4415-AC74-6EC9D7772EED}"/>
              </a:ext>
            </a:extLst>
          </p:cNvPr>
          <p:cNvSpPr txBox="1"/>
          <p:nvPr/>
        </p:nvSpPr>
        <p:spPr>
          <a:xfrm>
            <a:off x="704906" y="1507265"/>
            <a:ext cx="7971549" cy="722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Recherche de bien-être, retour à l’essentiel, ce sont quelques uns des sujets qui ont animés les salariés pendant le confinement</a:t>
            </a:r>
          </a:p>
          <a:p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47% des actifs préparent ou envisagent une reconversion</a:t>
            </a:r>
          </a:p>
          <a:p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1/3 des actifs qui ne sont pas en reconversion envisage de se reconvertir dans l’avenir</a:t>
            </a:r>
          </a:p>
          <a:p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86% des candidats à la reconversion poursuivent l’objectif d’être en phase avec </a:t>
            </a:r>
            <a:r>
              <a:rPr lang="fr-F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leur</a:t>
            </a: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valeurs</a:t>
            </a:r>
          </a:p>
          <a:p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25% des personnes en reconversion souhaitent exercer un métier plus proche de leurs passions.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228600">
              <a:lnSpc>
                <a:spcPct val="150000"/>
              </a:lnSpc>
              <a:spcAft>
                <a:spcPts val="800"/>
              </a:spcAft>
            </a:pPr>
            <a:r>
              <a:rPr lang="fr-FR" sz="2000" b="1" dirty="0">
                <a:solidFill>
                  <a:srgbClr val="0070C0"/>
                </a:solidFill>
              </a:rPr>
              <a:t>Quel métier choisir pour être en accord avec ses valeurs ?</a:t>
            </a:r>
          </a:p>
          <a:p>
            <a:pPr marL="457200" indent="-228600">
              <a:lnSpc>
                <a:spcPct val="150000"/>
              </a:lnSpc>
              <a:spcAft>
                <a:spcPts val="800"/>
              </a:spcAft>
            </a:pPr>
            <a:endParaRPr lang="fr-FR" sz="1000" b="1" dirty="0">
              <a:solidFill>
                <a:srgbClr val="0070C0"/>
              </a:solidFill>
            </a:endParaRPr>
          </a:p>
          <a:p>
            <a:pPr marL="457200" indent="-228600">
              <a:lnSpc>
                <a:spcPct val="150000"/>
              </a:lnSpc>
              <a:spcAft>
                <a:spcPts val="800"/>
              </a:spcAft>
            </a:pPr>
            <a:r>
              <a:rPr lang="fr-FR" sz="1200" dirty="0"/>
              <a:t>Source : Baromètre de la formation professionnelle Centre </a:t>
            </a:r>
            <a:r>
              <a:rPr lang="fr-FR" sz="1200" dirty="0" err="1"/>
              <a:t>Inffo</a:t>
            </a:r>
            <a:r>
              <a:rPr lang="fr-FR" sz="1200" dirty="0"/>
              <a:t>, février 2021</a:t>
            </a:r>
          </a:p>
          <a:p>
            <a:pPr marL="457200" indent="-228600">
              <a:lnSpc>
                <a:spcPct val="150000"/>
              </a:lnSpc>
              <a:spcAft>
                <a:spcPts val="800"/>
              </a:spcAft>
            </a:pPr>
            <a:endParaRPr lang="fr-F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6862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6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45D33091-E085-4112-9B05-F6173603AB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421421" cy="5847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BCC8B0-B957-4B4A-B8E8-009F3B3ABA45}"/>
              </a:ext>
            </a:extLst>
          </p:cNvPr>
          <p:cNvSpPr txBox="1"/>
          <p:nvPr/>
        </p:nvSpPr>
        <p:spPr>
          <a:xfrm>
            <a:off x="6444208" y="1268760"/>
            <a:ext cx="2016224" cy="17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05BB053-4E11-4B07-9AAB-C3AF89454958}"/>
              </a:ext>
            </a:extLst>
          </p:cNvPr>
          <p:cNvSpPr txBox="1"/>
          <p:nvPr/>
        </p:nvSpPr>
        <p:spPr>
          <a:xfrm>
            <a:off x="2411760" y="484670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Concilier santé et travail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C1CC9A-ECE0-4415-AC74-6EC9D7772EED}"/>
              </a:ext>
            </a:extLst>
          </p:cNvPr>
          <p:cNvSpPr txBox="1"/>
          <p:nvPr/>
        </p:nvSpPr>
        <p:spPr>
          <a:xfrm>
            <a:off x="704906" y="1507265"/>
            <a:ext cx="7971549" cy="562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Quand la santé se dégrade, la reconversion professionnelle permet de prolonger la carrière</a:t>
            </a:r>
          </a:p>
          <a:p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655 715  accidents du travail en 2019 </a:t>
            </a:r>
            <a:r>
              <a:rPr lang="fr-FR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(assurance maladie)</a:t>
            </a:r>
            <a:endParaRPr lang="fr-FR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50 392 maladies professionnelles reconnues dont 88% de troubles </a:t>
            </a:r>
            <a:r>
              <a:rPr lang="fr-FR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musculo-squelettiques</a:t>
            </a: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(assurance maladie)</a:t>
            </a:r>
          </a:p>
          <a:p>
            <a:endParaRPr lang="fr-FR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100 000 personnes victimes d’épuisement professionnelle en 2016 </a:t>
            </a:r>
            <a:r>
              <a:rPr lang="fr-FR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(Académie nationale de médecine)</a:t>
            </a:r>
          </a:p>
          <a:p>
            <a:endParaRPr lang="fr-FR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480 000 salariés en souffrance psychologique en 2015 </a:t>
            </a:r>
            <a:r>
              <a:rPr lang="fr-FR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(Institut de veille sanitaire)</a:t>
            </a:r>
            <a:endParaRPr lang="fr-FR" sz="19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228600">
              <a:lnSpc>
                <a:spcPct val="150000"/>
              </a:lnSpc>
              <a:spcAft>
                <a:spcPts val="800"/>
              </a:spcAft>
            </a:pPr>
            <a:endParaRPr lang="fr-FR" sz="1000" dirty="0"/>
          </a:p>
          <a:p>
            <a:pPr marL="457200" indent="-228600">
              <a:lnSpc>
                <a:spcPct val="150000"/>
              </a:lnSpc>
              <a:spcAft>
                <a:spcPts val="800"/>
              </a:spcAft>
            </a:pPr>
            <a:r>
              <a:rPr lang="fr-FR" sz="2000" b="1" dirty="0">
                <a:solidFill>
                  <a:srgbClr val="0070C0"/>
                </a:solidFill>
              </a:rPr>
              <a:t>Quel métier exercer pour préserver sa santé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783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7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45D33091-E085-4112-9B05-F6173603AB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421421" cy="5847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BCC8B0-B957-4B4A-B8E8-009F3B3ABA45}"/>
              </a:ext>
            </a:extLst>
          </p:cNvPr>
          <p:cNvSpPr txBox="1"/>
          <p:nvPr/>
        </p:nvSpPr>
        <p:spPr>
          <a:xfrm>
            <a:off x="6444208" y="1268760"/>
            <a:ext cx="2016224" cy="17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05BB053-4E11-4B07-9AAB-C3AF89454958}"/>
              </a:ext>
            </a:extLst>
          </p:cNvPr>
          <p:cNvSpPr txBox="1"/>
          <p:nvPr/>
        </p:nvSpPr>
        <p:spPr>
          <a:xfrm>
            <a:off x="1600932" y="764704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Être accompagné pour faire les bons choix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C1CC9A-ECE0-4415-AC74-6EC9D7772EED}"/>
              </a:ext>
            </a:extLst>
          </p:cNvPr>
          <p:cNvSpPr txBox="1"/>
          <p:nvPr/>
        </p:nvSpPr>
        <p:spPr>
          <a:xfrm>
            <a:off x="503192" y="1556792"/>
            <a:ext cx="8484428" cy="6360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Être conseillé pour sa reconversion ou son évolution professionnelle est reconnu comme une nécessité par la plupart des actifs</a:t>
            </a:r>
          </a:p>
          <a:p>
            <a:endParaRPr lang="fr-FR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62% des reconversions sont accompagnées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39% des personnes qui ne sont pas accompagnées ne savent pas vers qui se tourner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57% souhaiteraient être accompagnés en ce qui concerne le choix d’une formation et son financement et aimerait avoir un accompagnement personnalisé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71% des personnes accompagnées sont satisfaites de leur accompagnement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+mj-lt"/>
            </a:endParaRPr>
          </a:p>
          <a:p>
            <a:pPr>
              <a:spcAft>
                <a:spcPts val="800"/>
              </a:spcAft>
            </a:pPr>
            <a:r>
              <a:rPr lang="fr-FR" sz="2000" b="1" dirty="0">
                <a:solidFill>
                  <a:srgbClr val="0070C0"/>
                </a:solidFill>
              </a:rPr>
              <a:t>Le bilan de compétences est un accompagnement personnalisé facilitant les reconversions</a:t>
            </a:r>
          </a:p>
          <a:p>
            <a:pPr marL="457200" indent="-228600">
              <a:lnSpc>
                <a:spcPct val="150000"/>
              </a:lnSpc>
              <a:spcAft>
                <a:spcPts val="800"/>
              </a:spcAft>
            </a:pPr>
            <a:r>
              <a:rPr lang="fr-FR" sz="1400" dirty="0"/>
              <a:t>Source : Baromètre de la formation professionnelle Centre </a:t>
            </a:r>
            <a:r>
              <a:rPr lang="fr-FR" sz="1400" dirty="0" err="1"/>
              <a:t>Inffo</a:t>
            </a:r>
            <a:r>
              <a:rPr lang="fr-FR" sz="1400" dirty="0"/>
              <a:t>, février 2021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8906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1677DE1-3AA4-4DEF-9B91-986D6C130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C27E76-C885-46A9-B0EE-5D89E9301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8ED93F6-E5ED-425C-B76D-1E0CFC63E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23005E1-064D-41AC-97A9-EC6D02120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DD457E8-ED3B-498D-8786-AC15A7054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B159505-1A20-4017-B7B3-AC2F37D24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D5B35B-3A5B-4161-8834-3D7A9BBE5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36940A9-0DCC-4E1F-9334-52B07D32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8071DEB-F646-48FE-A186-063D30214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D2DAA8B-CC80-4D45-AD74-C755DBC1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CE77FF8-0A1D-4DDC-AB7D-2656DFC3C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F2AB6A-155C-416C-A7B0-EB9D7545D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8D4EA03-356E-4E81-83FF-331C2841E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A98E8CA-FEB5-41C8-A811-921B3BA9A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B39F3F-4FC4-487F-AF67-08D6603EA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19153" y="1069432"/>
            <a:ext cx="5811333" cy="2992117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L’innovation</a:t>
            </a: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Acérol</a:t>
            </a:r>
            <a:r>
              <a:rPr lang="en-US" sz="4200" dirty="0">
                <a:solidFill>
                  <a:schemeClr val="bg1"/>
                </a:solidFill>
              </a:rPr>
              <a:t>a Online</a:t>
            </a:r>
            <a:endParaRPr lang="en-US" sz="4200" i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F54490-0AEE-42D1-ADBC-9285945DD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6262FB0-BE3C-47F4-B19B-2A6F3F401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BB584BC-D991-490D-BC4A-C7CEE2ECC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F09230B-08D6-42F7-9503-AFE259555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9BA5DAA-8A62-46B3-962D-E8BC3DF80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E803A94-07B1-4673-A313-63F97F6BD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8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45D33091-E085-4112-9B05-F6173603AB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421421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8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5096400" cy="11207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sz="3200" b="1" dirty="0"/>
              <a:t>Une </a:t>
            </a:r>
            <a:r>
              <a:rPr lang="en-US" sz="3200" b="1" dirty="0" err="1"/>
              <a:t>plateforme</a:t>
            </a:r>
            <a:r>
              <a:rPr lang="en-US" sz="3200" b="1" dirty="0"/>
              <a:t> </a:t>
            </a:r>
            <a:r>
              <a:rPr lang="en-US" sz="3200" b="1" dirty="0" err="1"/>
              <a:t>complète</a:t>
            </a:r>
            <a:r>
              <a:rPr lang="en-US" sz="3200" b="1" dirty="0"/>
              <a:t> de </a:t>
            </a:r>
            <a:r>
              <a:rPr lang="en-US" sz="3200" b="1" dirty="0" err="1"/>
              <a:t>bilan</a:t>
            </a:r>
            <a:r>
              <a:rPr lang="en-US" sz="3200" b="1" dirty="0"/>
              <a:t> de </a:t>
            </a:r>
            <a:r>
              <a:rPr lang="en-US" sz="3200" b="1" dirty="0" err="1"/>
              <a:t>compétences</a:t>
            </a:r>
            <a:r>
              <a:rPr lang="en-US" sz="3200" b="1" dirty="0"/>
              <a:t> à distance</a:t>
            </a: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751855" y="2337400"/>
            <a:ext cx="4939867" cy="2891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Permettre</a:t>
            </a:r>
            <a:r>
              <a:rPr lang="en-US" dirty="0"/>
              <a:t> à </a:t>
            </a:r>
            <a:r>
              <a:rPr lang="en-US" dirty="0" err="1"/>
              <a:t>nos</a:t>
            </a:r>
            <a:r>
              <a:rPr lang="en-US" dirty="0"/>
              <a:t> clients de disposer de </a:t>
            </a:r>
            <a:r>
              <a:rPr lang="en-US" dirty="0" err="1"/>
              <a:t>tous</a:t>
            </a:r>
            <a:r>
              <a:rPr lang="en-US" dirty="0"/>
              <a:t> les </a:t>
            </a:r>
            <a:r>
              <a:rPr lang="en-US" dirty="0" err="1"/>
              <a:t>outils</a:t>
            </a:r>
            <a:r>
              <a:rPr lang="en-US" dirty="0"/>
              <a:t> et de </a:t>
            </a:r>
            <a:r>
              <a:rPr lang="en-US" dirty="0" err="1"/>
              <a:t>toutes</a:t>
            </a:r>
            <a:r>
              <a:rPr lang="en-US" dirty="0"/>
              <a:t> les </a:t>
            </a:r>
            <a:r>
              <a:rPr lang="en-US" dirty="0" err="1"/>
              <a:t>informations</a:t>
            </a:r>
            <a:r>
              <a:rPr lang="en-US" dirty="0"/>
              <a:t> </a:t>
            </a:r>
            <a:r>
              <a:rPr lang="en-US" dirty="0" err="1"/>
              <a:t>nécessaires</a:t>
            </a:r>
            <a:r>
              <a:rPr lang="en-US" dirty="0"/>
              <a:t> au </a:t>
            </a:r>
            <a:r>
              <a:rPr lang="en-US" dirty="0" err="1"/>
              <a:t>bilan</a:t>
            </a:r>
            <a:r>
              <a:rPr lang="en-US" dirty="0"/>
              <a:t> de </a:t>
            </a:r>
            <a:r>
              <a:rPr lang="en-US" dirty="0" err="1"/>
              <a:t>compétences</a:t>
            </a:r>
            <a:r>
              <a:rPr lang="en-US" dirty="0"/>
              <a:t> sur </a:t>
            </a:r>
            <a:r>
              <a:rPr lang="en-US" dirty="0" err="1"/>
              <a:t>leur</a:t>
            </a:r>
            <a:r>
              <a:rPr lang="en-US" dirty="0"/>
              <a:t> </a:t>
            </a:r>
            <a:r>
              <a:rPr lang="en-US" dirty="0" err="1"/>
              <a:t>compte</a:t>
            </a:r>
            <a:r>
              <a:rPr lang="en-US" dirty="0"/>
              <a:t> en </a:t>
            </a:r>
            <a:r>
              <a:rPr lang="en-US" dirty="0" err="1"/>
              <a:t>ligne</a:t>
            </a:r>
            <a:r>
              <a:rPr lang="en-US" dirty="0"/>
              <a:t> 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Parcours</a:t>
            </a:r>
            <a:r>
              <a:rPr lang="en-US" dirty="0"/>
              <a:t> de </a:t>
            </a:r>
            <a:r>
              <a:rPr lang="en-US" dirty="0" err="1"/>
              <a:t>bilan</a:t>
            </a:r>
            <a:r>
              <a:rPr lang="en-US" dirty="0"/>
              <a:t> de </a:t>
            </a:r>
            <a:r>
              <a:rPr lang="en-US" dirty="0" err="1"/>
              <a:t>compétences</a:t>
            </a:r>
            <a:r>
              <a:rPr lang="en-US" dirty="0"/>
              <a:t> </a:t>
            </a:r>
            <a:r>
              <a:rPr lang="en-US" dirty="0" err="1"/>
              <a:t>personnalisé</a:t>
            </a: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Tests </a:t>
            </a:r>
            <a:r>
              <a:rPr lang="en-US" dirty="0" err="1"/>
              <a:t>psychotechniques</a:t>
            </a: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documentaires</a:t>
            </a: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Visioconférence</a:t>
            </a: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Offres</a:t>
            </a:r>
            <a:r>
              <a:rPr lang="en-US" dirty="0"/>
              <a:t> </a:t>
            </a:r>
            <a:r>
              <a:rPr lang="en-US" dirty="0" err="1"/>
              <a:t>d’emploi</a:t>
            </a: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72C5D24-7387-438B-9DB1-53A143337C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3" r="16179"/>
          <a:stretch/>
        </p:blipFill>
        <p:spPr>
          <a:xfrm>
            <a:off x="-20457" y="13800"/>
            <a:ext cx="3476673" cy="6857990"/>
          </a:xfrm>
          <a:prstGeom prst="rect">
            <a:avLst/>
          </a:prstGeom>
          <a:effectLst/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E8D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625281" y="6356350"/>
            <a:ext cx="8900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8B15E3A-1007-4EB5-AA8F-001C75B4597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9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7" name="Image 6">
            <a:hlinkClick r:id="rId3"/>
            <a:extLst>
              <a:ext uri="{FF2B5EF4-FFF2-40B4-BE49-F238E27FC236}">
                <a16:creationId xmlns:a16="http://schemas.microsoft.com/office/drawing/2014/main" id="{CDBC66CD-B0E4-487E-ABB2-ED27EB974EE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584177" cy="72008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AAE24D9-4AD2-478B-BE93-2BABA48AF7F4}"/>
              </a:ext>
            </a:extLst>
          </p:cNvPr>
          <p:cNvSpPr txBox="1"/>
          <p:nvPr/>
        </p:nvSpPr>
        <p:spPr>
          <a:xfrm>
            <a:off x="4052474" y="5423442"/>
            <a:ext cx="4248472" cy="738664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linkClick r:id="rId5"/>
              </a:rPr>
              <a:t>Explications en </a:t>
            </a:r>
            <a:r>
              <a:rPr lang="en-US" sz="2400" dirty="0" err="1">
                <a:hlinkClick r:id="rId5"/>
              </a:rPr>
              <a:t>vidéo</a:t>
            </a:r>
            <a:endParaRPr lang="en-US" sz="2400" dirty="0"/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1285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467544" y="1949438"/>
            <a:ext cx="8352928" cy="39278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algn="just">
              <a:spcAft>
                <a:spcPts val="600"/>
              </a:spcAft>
            </a:pPr>
            <a:r>
              <a:rPr lang="fr-FR" sz="1900" dirty="0"/>
              <a:t>Développée en partenariat avec la startup française NEOBRAIN, la plateforme Acérola Online met le </a:t>
            </a:r>
            <a:r>
              <a:rPr lang="fr-FR" sz="1900" b="1" dirty="0"/>
              <a:t>big data</a:t>
            </a:r>
            <a:r>
              <a:rPr lang="fr-FR" sz="1900" dirty="0"/>
              <a:t> et </a:t>
            </a:r>
            <a:r>
              <a:rPr lang="fr-FR" sz="1900" b="1" dirty="0"/>
              <a:t>l’intelligence artificielle </a:t>
            </a:r>
            <a:r>
              <a:rPr lang="fr-FR" sz="1900" dirty="0"/>
              <a:t>au service du bilan de compétences. 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900" u="sng" dirty="0"/>
              <a:t>Mise à disposition de données fiables :</a:t>
            </a:r>
            <a:r>
              <a:rPr lang="fr-FR" sz="1900" dirty="0"/>
              <a:t> fiches métiers, informations sur les entreprises qui recrutent, programmes de formation, en provenance de sites de références.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900" u="sng" dirty="0"/>
              <a:t>Suggestion automatique de compétences</a:t>
            </a:r>
            <a:r>
              <a:rPr lang="fr-FR" sz="1900" dirty="0"/>
              <a:t> par </a:t>
            </a:r>
            <a:r>
              <a:rPr lang="fr-FR" sz="1900" dirty="0" err="1"/>
              <a:t>matching</a:t>
            </a:r>
            <a:r>
              <a:rPr lang="fr-FR" sz="1900" dirty="0"/>
              <a:t> des postes occupés avec le ROME (Répertoire Opérationnel des Métiers et des Emplois)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900" u="sng" dirty="0"/>
              <a:t>Mise en forme automatisée du CV</a:t>
            </a:r>
          </a:p>
          <a:p>
            <a:pPr algn="just">
              <a:spcAft>
                <a:spcPts val="600"/>
              </a:spcAft>
            </a:pPr>
            <a:endParaRPr lang="fr-FR" sz="1900" dirty="0"/>
          </a:p>
          <a:p>
            <a:pPr algn="just">
              <a:spcAft>
                <a:spcPts val="600"/>
              </a:spcAft>
            </a:pPr>
            <a:r>
              <a:rPr lang="fr-FR" sz="1900" dirty="0"/>
              <a:t>NEOBRAIN a également développé des plateformes utilisées pour la gestion des carrières et l’outplacement de grands groupes.</a:t>
            </a:r>
          </a:p>
          <a:p>
            <a:pPr algn="just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CDBC66CD-B0E4-487E-ABB2-ED27EB974EE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512168" cy="72008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332657"/>
            <a:ext cx="6425952" cy="10338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FR" sz="3600" b="1" dirty="0"/>
              <a:t>Les nouvelles technologies au service du bilan de compétences</a:t>
            </a:r>
            <a:br>
              <a:rPr lang="fr-FR" sz="3200" b="1" dirty="0"/>
            </a:br>
            <a:endParaRPr lang="en-US" sz="3200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Résultat de recherche d'images pour &quot;logo neobrain&quot;">
            <a:extLst>
              <a:ext uri="{FF2B5EF4-FFF2-40B4-BE49-F238E27FC236}">
                <a16:creationId xmlns:a16="http://schemas.microsoft.com/office/drawing/2014/main" id="{25D2757A-011C-429F-BCD5-9A883B191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2" y="1189835"/>
            <a:ext cx="2525271" cy="75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A574375-12C2-4E9A-9349-F085DCA6E1B3}"/>
              </a:ext>
            </a:extLst>
          </p:cNvPr>
          <p:cNvSpPr txBox="1"/>
          <p:nvPr/>
        </p:nvSpPr>
        <p:spPr>
          <a:xfrm>
            <a:off x="1151620" y="5668165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b="1" dirty="0"/>
              <a:t>Pour une démo, contactez-nous au </a:t>
            </a:r>
          </a:p>
          <a:p>
            <a:pPr algn="ctr"/>
            <a:r>
              <a:rPr lang="fr-FR" sz="1800" b="1" dirty="0"/>
              <a:t>06 26 03 07 98/01 43 04 49 00</a:t>
            </a:r>
          </a:p>
          <a:p>
            <a:pPr algn="ctr"/>
            <a:r>
              <a:rPr lang="fr-FR" sz="1800" b="1" dirty="0"/>
              <a:t>sandrine@acerolaonline.fr / herve@acerolaonline.fr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2417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4211960" y="1484784"/>
            <a:ext cx="4608512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fr-FR" dirty="0"/>
          </a:p>
          <a:p>
            <a:pPr algn="just">
              <a:spcAft>
                <a:spcPts val="600"/>
              </a:spcAft>
            </a:pPr>
            <a:r>
              <a:rPr lang="fr-FR" sz="1900" dirty="0"/>
              <a:t>Les tests psychotechniques de l’éditeur Central Test sont intégrés à notre solution en ligne. </a:t>
            </a:r>
          </a:p>
          <a:p>
            <a:pPr algn="just">
              <a:spcAft>
                <a:spcPts val="600"/>
              </a:spcAft>
            </a:pPr>
            <a:r>
              <a:rPr lang="fr-FR" sz="1900" dirty="0"/>
              <a:t>Ces tests ont fait l’objet d’années de recherche et sont mis à jour régulièrement. Ils répondent à des normes strictes. </a:t>
            </a:r>
          </a:p>
          <a:p>
            <a:pPr algn="just"/>
            <a:r>
              <a:rPr lang="fr-FR" sz="1900" dirty="0"/>
              <a:t>Leur qualité apporte à nos clients des informations fiables sur leurs intérêts professionnels, leurs motivations, leur personnalité et leurs compétences professionnelles.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CDBC66CD-B0E4-487E-ABB2-ED27EB974EE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584177" cy="72008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199351"/>
            <a:ext cx="6425952" cy="91396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fr-FR" sz="3200" b="1" dirty="0"/>
              <a:t>Des tests psychotechniques </a:t>
            </a:r>
            <a:br>
              <a:rPr lang="fr-FR" sz="3200" b="1" dirty="0"/>
            </a:br>
            <a:r>
              <a:rPr lang="fr-FR" sz="3200" b="1" dirty="0"/>
              <a:t>fiables et prédictifs</a:t>
            </a:r>
          </a:p>
        </p:txBody>
      </p:sp>
      <p:pic>
        <p:nvPicPr>
          <p:cNvPr id="2050" name="Picture 2" descr="Résultat de recherche d'images pour &quot;logo centraltest&quot;">
            <a:extLst>
              <a:ext uri="{FF2B5EF4-FFF2-40B4-BE49-F238E27FC236}">
                <a16:creationId xmlns:a16="http://schemas.microsoft.com/office/drawing/2014/main" id="{24CC9A41-921A-4D65-9C01-B21C995E1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3240360" cy="171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2DBB25-93FF-4D8D-9142-53B32BDBAC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759350"/>
            <a:ext cx="3240360" cy="30396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17330E-3719-410E-BC70-6EA9B5C78977}"/>
              </a:ext>
            </a:extLst>
          </p:cNvPr>
          <p:cNvSpPr txBox="1"/>
          <p:nvPr/>
        </p:nvSpPr>
        <p:spPr>
          <a:xfrm>
            <a:off x="467544" y="6021288"/>
            <a:ext cx="770485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N’hésitez pas à prendre rendez-vous pour tester notre concept. </a:t>
            </a:r>
          </a:p>
          <a:p>
            <a:pPr algn="ctr"/>
            <a:r>
              <a:rPr lang="fr-FR" sz="2000" b="1" dirty="0"/>
              <a:t>Contact : 06 26 03 07 98 / 01 43 04 49 00 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7910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476671"/>
            <a:ext cx="5240417" cy="129614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3200" b="1" dirty="0"/>
              <a:t>Une solution qui </a:t>
            </a:r>
            <a:r>
              <a:rPr lang="en-US" sz="3200" b="1" dirty="0" err="1"/>
              <a:t>allie</a:t>
            </a:r>
            <a:r>
              <a:rPr lang="en-US" sz="3200" b="1" dirty="0"/>
              <a:t> relations </a:t>
            </a:r>
            <a:r>
              <a:rPr lang="en-US" sz="3200" b="1" dirty="0" err="1"/>
              <a:t>humaines</a:t>
            </a:r>
            <a:r>
              <a:rPr lang="en-US" sz="3200" b="1" dirty="0"/>
              <a:t> et numérique</a:t>
            </a: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724073" y="2276876"/>
            <a:ext cx="5096399" cy="3312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  <a:p>
            <a:pPr>
              <a:lnSpc>
                <a:spcPct val="90000"/>
              </a:lnSpc>
            </a:pPr>
            <a:r>
              <a:rPr lang="en-US" sz="1900" dirty="0"/>
              <a:t>Le </a:t>
            </a:r>
            <a:r>
              <a:rPr lang="en-US" sz="1900" dirty="0" err="1"/>
              <a:t>bilan</a:t>
            </a:r>
            <a:r>
              <a:rPr lang="en-US" sz="1900" dirty="0"/>
              <a:t> de </a:t>
            </a:r>
            <a:r>
              <a:rPr lang="en-US" sz="1900" dirty="0" err="1"/>
              <a:t>compétences</a:t>
            </a:r>
            <a:r>
              <a:rPr lang="en-US" sz="1900" dirty="0"/>
              <a:t> Acérola Online </a:t>
            </a:r>
            <a:r>
              <a:rPr lang="en-US" sz="1900" dirty="0" err="1"/>
              <a:t>est</a:t>
            </a:r>
            <a:r>
              <a:rPr lang="en-US" sz="1900" dirty="0"/>
              <a:t> </a:t>
            </a:r>
            <a:r>
              <a:rPr lang="en-US" sz="1900" dirty="0" err="1"/>
              <a:t>avant</a:t>
            </a:r>
            <a:r>
              <a:rPr lang="en-US" sz="1900" dirty="0"/>
              <a:t> tout un </a:t>
            </a:r>
            <a:r>
              <a:rPr lang="en-US" sz="1900" b="1" dirty="0" err="1"/>
              <a:t>accompagnement</a:t>
            </a:r>
            <a:r>
              <a:rPr lang="en-US" sz="1900" b="1" dirty="0"/>
              <a:t> </a:t>
            </a:r>
            <a:r>
              <a:rPr lang="en-US" sz="1900" b="1" dirty="0" err="1"/>
              <a:t>personnalisé</a:t>
            </a:r>
            <a:r>
              <a:rPr lang="en-US" sz="1900" b="1" dirty="0"/>
              <a:t> </a:t>
            </a:r>
            <a:r>
              <a:rPr lang="en-US" sz="1900" dirty="0"/>
              <a:t>par un expert en gestion des </a:t>
            </a:r>
            <a:r>
              <a:rPr lang="en-US" sz="1900" dirty="0" err="1"/>
              <a:t>carrières</a:t>
            </a:r>
            <a:r>
              <a:rPr lang="en-US" sz="1900" dirty="0"/>
              <a:t>. </a:t>
            </a:r>
          </a:p>
          <a:p>
            <a:pPr>
              <a:lnSpc>
                <a:spcPct val="90000"/>
              </a:lnSpc>
            </a:pPr>
            <a:endParaRPr lang="en-US" sz="1900" dirty="0"/>
          </a:p>
          <a:p>
            <a:pPr>
              <a:lnSpc>
                <a:spcPct val="90000"/>
              </a:lnSpc>
            </a:pPr>
            <a:r>
              <a:rPr lang="en-US" sz="1900" dirty="0"/>
              <a:t>En </a:t>
            </a:r>
            <a:r>
              <a:rPr lang="en-US" sz="1900" dirty="0" err="1"/>
              <a:t>effet</a:t>
            </a:r>
            <a:r>
              <a:rPr lang="en-US" sz="1900" dirty="0"/>
              <a:t>, la </a:t>
            </a:r>
            <a:r>
              <a:rPr lang="en-US" sz="1900" dirty="0" err="1"/>
              <a:t>prise</a:t>
            </a:r>
            <a:r>
              <a:rPr lang="en-US" sz="1900" dirty="0"/>
              <a:t> de </a:t>
            </a:r>
            <a:r>
              <a:rPr lang="en-US" sz="1900" dirty="0" err="1"/>
              <a:t>recul</a:t>
            </a:r>
            <a:r>
              <a:rPr lang="en-US" sz="1900" dirty="0"/>
              <a:t> </a:t>
            </a:r>
            <a:r>
              <a:rPr lang="en-US" sz="1900" dirty="0" err="1"/>
              <a:t>qu’implique</a:t>
            </a:r>
            <a:r>
              <a:rPr lang="en-US" sz="1900" dirty="0"/>
              <a:t> la relation </a:t>
            </a:r>
            <a:r>
              <a:rPr lang="en-US" sz="1900" dirty="0" err="1"/>
              <a:t>bénéficiaire</a:t>
            </a:r>
            <a:r>
              <a:rPr lang="en-US" sz="1900" dirty="0"/>
              <a:t> / </a:t>
            </a:r>
            <a:r>
              <a:rPr lang="en-US" sz="1900" dirty="0" err="1"/>
              <a:t>conseiller</a:t>
            </a:r>
            <a:r>
              <a:rPr lang="en-US" sz="1900" dirty="0"/>
              <a:t>  </a:t>
            </a:r>
            <a:r>
              <a:rPr lang="en-US" sz="1900" dirty="0" err="1"/>
              <a:t>est</a:t>
            </a:r>
            <a:r>
              <a:rPr lang="en-US" sz="1900" dirty="0"/>
              <a:t> </a:t>
            </a:r>
            <a:r>
              <a:rPr lang="en-US" sz="1900" dirty="0" err="1"/>
              <a:t>essentiel</a:t>
            </a:r>
            <a:r>
              <a:rPr lang="en-US" sz="1900" dirty="0"/>
              <a:t> à </a:t>
            </a:r>
            <a:r>
              <a:rPr lang="en-US" sz="1900" b="1" dirty="0" err="1"/>
              <a:t>l’élaboration</a:t>
            </a:r>
            <a:r>
              <a:rPr lang="en-US" sz="1900" b="1" dirty="0"/>
              <a:t> d’un nouveau </a:t>
            </a:r>
            <a:r>
              <a:rPr lang="en-US" sz="1900" b="1" dirty="0" err="1"/>
              <a:t>projet</a:t>
            </a:r>
            <a:r>
              <a:rPr lang="en-US" sz="1900" b="1" dirty="0"/>
              <a:t> </a:t>
            </a:r>
            <a:r>
              <a:rPr lang="en-US" sz="1900" b="1" dirty="0" err="1"/>
              <a:t>professionnel</a:t>
            </a:r>
            <a:r>
              <a:rPr lang="en-US" sz="1900" dirty="0"/>
              <a:t>. </a:t>
            </a:r>
          </a:p>
          <a:p>
            <a:pPr>
              <a:lnSpc>
                <a:spcPct val="90000"/>
              </a:lnSpc>
            </a:pPr>
            <a:endParaRPr lang="en-US" sz="1900" dirty="0"/>
          </a:p>
          <a:p>
            <a:pPr>
              <a:lnSpc>
                <a:spcPct val="90000"/>
              </a:lnSpc>
            </a:pPr>
            <a:r>
              <a:rPr lang="en-US" sz="1900" dirty="0"/>
              <a:t>Le </a:t>
            </a:r>
            <a:r>
              <a:rPr lang="en-US" sz="1900" dirty="0" err="1"/>
              <a:t>bilan</a:t>
            </a:r>
            <a:r>
              <a:rPr lang="en-US" sz="1900" dirty="0"/>
              <a:t> de </a:t>
            </a:r>
            <a:r>
              <a:rPr lang="en-US" sz="1900" dirty="0" err="1"/>
              <a:t>compétences</a:t>
            </a:r>
            <a:r>
              <a:rPr lang="en-US" sz="1900" dirty="0"/>
              <a:t> </a:t>
            </a:r>
            <a:r>
              <a:rPr lang="en-US" sz="1900" dirty="0" err="1"/>
              <a:t>est</a:t>
            </a:r>
            <a:r>
              <a:rPr lang="en-US" sz="1900" dirty="0"/>
              <a:t> </a:t>
            </a:r>
            <a:r>
              <a:rPr lang="en-US" sz="1900" dirty="0" err="1"/>
              <a:t>donc</a:t>
            </a:r>
            <a:r>
              <a:rPr lang="en-US" sz="1900" dirty="0"/>
              <a:t> </a:t>
            </a:r>
            <a:r>
              <a:rPr lang="en-US" sz="1900" dirty="0" err="1"/>
              <a:t>constitué</a:t>
            </a:r>
            <a:r>
              <a:rPr lang="en-US" sz="1900" dirty="0"/>
              <a:t> de 12 à 16h </a:t>
            </a:r>
            <a:r>
              <a:rPr lang="en-US" sz="1900" b="1" dirty="0" err="1"/>
              <a:t>d’échanges</a:t>
            </a:r>
            <a:r>
              <a:rPr lang="en-US" sz="1900" b="1" dirty="0"/>
              <a:t> en </a:t>
            </a:r>
            <a:r>
              <a:rPr lang="en-US" sz="1900" b="1" dirty="0" err="1"/>
              <a:t>visioconférence</a:t>
            </a:r>
            <a:r>
              <a:rPr lang="en-US" sz="1900" b="1" dirty="0"/>
              <a:t>.</a:t>
            </a:r>
            <a:endParaRPr lang="en-US" sz="1900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3" name="Image 2" descr="Une image contenant personne, femme, table, intérieur&#10;&#10;Description générée automatiquement">
            <a:extLst>
              <a:ext uri="{FF2B5EF4-FFF2-40B4-BE49-F238E27FC236}">
                <a16:creationId xmlns:a16="http://schemas.microsoft.com/office/drawing/2014/main" id="{7D68EFB7-F9DB-4501-9EE8-FC6D8F2FB0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4" r="6472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DAB1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625281" y="6356350"/>
            <a:ext cx="8900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8B15E3A-1007-4EB5-AA8F-001C75B4597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7" name="Image 6">
            <a:hlinkClick r:id="rId3"/>
            <a:extLst>
              <a:ext uri="{FF2B5EF4-FFF2-40B4-BE49-F238E27FC236}">
                <a16:creationId xmlns:a16="http://schemas.microsoft.com/office/drawing/2014/main" id="{CDBC66CD-B0E4-487E-ABB2-ED27EB974EE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584177" cy="72008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D9AA01E-B48C-4D4A-8718-9373A858F630}"/>
              </a:ext>
            </a:extLst>
          </p:cNvPr>
          <p:cNvSpPr txBox="1"/>
          <p:nvPr/>
        </p:nvSpPr>
        <p:spPr>
          <a:xfrm>
            <a:off x="4220044" y="5664795"/>
            <a:ext cx="4104456" cy="461665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linkClick r:id="rId5"/>
              </a:rPr>
              <a:t>Plus de </a:t>
            </a:r>
            <a:r>
              <a:rPr lang="en-US" sz="2400" dirty="0" err="1">
                <a:hlinkClick r:id="rId5"/>
              </a:rPr>
              <a:t>détails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89930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6738458B-F825-415D-9FA1-EA47B0B16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721420"/>
            <a:ext cx="4818115" cy="6394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100" b="1" dirty="0"/>
              <a:t>Une </a:t>
            </a:r>
            <a:r>
              <a:rPr lang="en-US" sz="3100" b="1" dirty="0" err="1"/>
              <a:t>offre</a:t>
            </a:r>
            <a:r>
              <a:rPr lang="en-US" sz="3100" b="1" dirty="0"/>
              <a:t> </a:t>
            </a:r>
            <a:r>
              <a:rPr lang="en-US" sz="3100" b="1" dirty="0" err="1"/>
              <a:t>modernisée</a:t>
            </a:r>
            <a:endParaRPr lang="en-US" sz="3100" b="1" dirty="0"/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724073" y="2204865"/>
            <a:ext cx="4939867" cy="45166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 err="1"/>
              <a:t>Depuis</a:t>
            </a:r>
            <a:r>
              <a:rPr lang="en-US" sz="1700" dirty="0"/>
              <a:t> 1991, date de </a:t>
            </a:r>
            <a:r>
              <a:rPr lang="en-US" sz="1700" dirty="0" err="1"/>
              <a:t>sa</a:t>
            </a:r>
            <a:r>
              <a:rPr lang="en-US" sz="1700" dirty="0"/>
              <a:t> </a:t>
            </a:r>
            <a:r>
              <a:rPr lang="en-US" sz="1700" dirty="0" err="1"/>
              <a:t>création</a:t>
            </a:r>
            <a:r>
              <a:rPr lang="en-US" sz="1700" dirty="0"/>
              <a:t>, </a:t>
            </a:r>
            <a:r>
              <a:rPr lang="en-US" sz="1700" dirty="0" err="1"/>
              <a:t>l’offre</a:t>
            </a:r>
            <a:r>
              <a:rPr lang="en-US" sz="1700" dirty="0"/>
              <a:t> de </a:t>
            </a:r>
            <a:r>
              <a:rPr lang="en-US" sz="1700" dirty="0" err="1"/>
              <a:t>bilan</a:t>
            </a:r>
            <a:r>
              <a:rPr lang="en-US" sz="1700" dirty="0"/>
              <a:t> de </a:t>
            </a:r>
            <a:r>
              <a:rPr lang="en-US" sz="1700" dirty="0" err="1"/>
              <a:t>compétences</a:t>
            </a:r>
            <a:r>
              <a:rPr lang="en-US" sz="1700" dirty="0"/>
              <a:t> a </a:t>
            </a:r>
            <a:r>
              <a:rPr lang="en-US" sz="1700" dirty="0" err="1"/>
              <a:t>peu</a:t>
            </a:r>
            <a:r>
              <a:rPr lang="en-US" sz="1700" dirty="0"/>
              <a:t> </a:t>
            </a:r>
            <a:r>
              <a:rPr lang="en-US" sz="1700" dirty="0" err="1"/>
              <a:t>évoluée</a:t>
            </a:r>
            <a:r>
              <a:rPr lang="en-US" sz="1700" dirty="0"/>
              <a:t>. </a:t>
            </a:r>
            <a:r>
              <a:rPr lang="en-US" sz="1700" dirty="0" err="1"/>
              <a:t>L’innovation</a:t>
            </a:r>
            <a:r>
              <a:rPr lang="en-US" sz="1700" dirty="0"/>
              <a:t> </a:t>
            </a:r>
            <a:r>
              <a:rPr lang="en-US" sz="1700" dirty="0" err="1"/>
              <a:t>c’est</a:t>
            </a:r>
            <a:r>
              <a:rPr lang="en-US" sz="1700" dirty="0"/>
              <a:t> </a:t>
            </a:r>
            <a:r>
              <a:rPr lang="en-US" sz="1700" dirty="0" err="1"/>
              <a:t>aussi</a:t>
            </a:r>
            <a:r>
              <a:rPr lang="en-US" sz="1700" dirty="0"/>
              <a:t> </a:t>
            </a:r>
            <a:r>
              <a:rPr lang="en-US" sz="1700" dirty="0" err="1"/>
              <a:t>d’offrir</a:t>
            </a:r>
            <a:r>
              <a:rPr lang="en-US" sz="1700" dirty="0"/>
              <a:t> des </a:t>
            </a:r>
            <a:r>
              <a:rPr lang="en-US" sz="1700" dirty="0" err="1"/>
              <a:t>formules</a:t>
            </a:r>
            <a:r>
              <a:rPr lang="en-US" sz="1700" dirty="0"/>
              <a:t> </a:t>
            </a:r>
            <a:r>
              <a:rPr lang="en-US" sz="1700" dirty="0" err="1"/>
              <a:t>adaptées</a:t>
            </a:r>
            <a:r>
              <a:rPr lang="en-US" sz="1700" dirty="0"/>
              <a:t> aux </a:t>
            </a:r>
            <a:r>
              <a:rPr lang="en-US" sz="1700" dirty="0" err="1"/>
              <a:t>besoins</a:t>
            </a:r>
            <a:r>
              <a:rPr lang="en-US" sz="1700" dirty="0"/>
              <a:t> :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dirty="0" err="1"/>
              <a:t>Spécial</a:t>
            </a:r>
            <a:r>
              <a:rPr lang="en-US" sz="1700" b="1" dirty="0"/>
              <a:t> Evolution </a:t>
            </a:r>
            <a:r>
              <a:rPr lang="en-US" sz="1700" b="1" dirty="0" err="1"/>
              <a:t>professionnelle</a:t>
            </a:r>
            <a:endParaRPr lang="en-US" sz="1700" b="1" dirty="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Des tests </a:t>
            </a:r>
            <a:r>
              <a:rPr lang="en-US" sz="1700" dirty="0" err="1"/>
              <a:t>d’aptitude</a:t>
            </a:r>
            <a:r>
              <a:rPr lang="en-US" sz="1700" dirty="0"/>
              <a:t> </a:t>
            </a:r>
            <a:r>
              <a:rPr lang="en-US" sz="1700" dirty="0" err="1"/>
              <a:t>professionnelle</a:t>
            </a:r>
            <a:r>
              <a:rPr lang="en-US" sz="1700" dirty="0"/>
              <a:t> pour identifier son </a:t>
            </a:r>
            <a:r>
              <a:rPr lang="en-US" sz="1700" dirty="0" err="1"/>
              <a:t>potentiel</a:t>
            </a:r>
            <a:r>
              <a:rPr lang="en-US" sz="1700" dirty="0"/>
              <a:t> 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dirty="0" err="1"/>
              <a:t>Spécial</a:t>
            </a:r>
            <a:r>
              <a:rPr lang="en-US" sz="1700" b="1" dirty="0"/>
              <a:t> Reconversion </a:t>
            </a:r>
            <a:r>
              <a:rPr lang="en-US" sz="1700" b="1" dirty="0" err="1"/>
              <a:t>professionnelle</a:t>
            </a:r>
            <a:endParaRPr lang="en-US" sz="1700" b="1" dirty="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Une étude du </a:t>
            </a:r>
            <a:r>
              <a:rPr lang="en-US" sz="1700" dirty="0" err="1"/>
              <a:t>marché</a:t>
            </a:r>
            <a:r>
              <a:rPr lang="en-US" sz="1700" dirty="0"/>
              <a:t> de </a:t>
            </a:r>
            <a:r>
              <a:rPr lang="en-US" sz="1700" dirty="0" err="1"/>
              <a:t>l’emploi</a:t>
            </a:r>
            <a:r>
              <a:rPr lang="en-US" sz="1700" dirty="0"/>
              <a:t> </a:t>
            </a:r>
            <a:r>
              <a:rPr lang="en-US" sz="1700" dirty="0" err="1"/>
              <a:t>personnalisée</a:t>
            </a:r>
            <a:r>
              <a:rPr lang="en-US" sz="1700" dirty="0"/>
              <a:t> et des contacts </a:t>
            </a:r>
            <a:r>
              <a:rPr lang="en-US" sz="1700" dirty="0" err="1"/>
              <a:t>réseau</a:t>
            </a:r>
            <a:endParaRPr lang="en-US" sz="1700" dirty="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dirty="0" err="1"/>
              <a:t>Spécial</a:t>
            </a:r>
            <a:r>
              <a:rPr lang="en-US" sz="1700" b="1" dirty="0"/>
              <a:t> Recherche </a:t>
            </a:r>
            <a:r>
              <a:rPr lang="en-US" sz="1700" b="1" dirty="0" err="1"/>
              <a:t>d’emploi</a:t>
            </a:r>
            <a:endParaRPr lang="en-US" sz="1700" b="1" dirty="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700" dirty="0" err="1"/>
              <a:t>Stratégie</a:t>
            </a:r>
            <a:r>
              <a:rPr lang="en-US" sz="1700" dirty="0"/>
              <a:t> et </a:t>
            </a:r>
            <a:r>
              <a:rPr lang="en-US" sz="1700" dirty="0" err="1"/>
              <a:t>boîte</a:t>
            </a:r>
            <a:r>
              <a:rPr lang="en-US" sz="1700" dirty="0"/>
              <a:t> à </a:t>
            </a:r>
            <a:r>
              <a:rPr lang="en-US" sz="1700" dirty="0" err="1"/>
              <a:t>outils</a:t>
            </a:r>
            <a:r>
              <a:rPr lang="en-US" sz="1700" dirty="0"/>
              <a:t> de la recherche </a:t>
            </a:r>
            <a:r>
              <a:rPr lang="en-US" sz="1700" dirty="0" err="1"/>
              <a:t>d’emploi</a:t>
            </a:r>
            <a:r>
              <a:rPr lang="en-US" sz="1700" dirty="0"/>
              <a:t>, </a:t>
            </a:r>
            <a:r>
              <a:rPr lang="en-US" sz="1700" dirty="0" err="1"/>
              <a:t>entrainement</a:t>
            </a:r>
            <a:r>
              <a:rPr lang="en-US" sz="1700" dirty="0"/>
              <a:t> à </a:t>
            </a:r>
            <a:r>
              <a:rPr lang="en-US" sz="1700" dirty="0" err="1"/>
              <a:t>l’entretien</a:t>
            </a:r>
            <a:r>
              <a:rPr lang="en-US" sz="1700" dirty="0"/>
              <a:t> de </a:t>
            </a:r>
            <a:r>
              <a:rPr lang="en-US" sz="1700" dirty="0" err="1"/>
              <a:t>recrutement</a:t>
            </a:r>
            <a:endParaRPr lang="en-US" sz="1700" dirty="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1D069F-CFF3-4F5C-B6C1-8367063492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8" r="11599" b="-2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F09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625281" y="6356350"/>
            <a:ext cx="8900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8B15E3A-1007-4EB5-AA8F-001C75B4597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7" name="Image 6">
            <a:hlinkClick r:id="rId3"/>
            <a:extLst>
              <a:ext uri="{FF2B5EF4-FFF2-40B4-BE49-F238E27FC236}">
                <a16:creationId xmlns:a16="http://schemas.microsoft.com/office/drawing/2014/main" id="{CDBC66CD-B0E4-487E-ABB2-ED27EB974EE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421421" cy="66377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C4AD17-19DE-476D-B85E-29BDE3C3A36C}"/>
              </a:ext>
            </a:extLst>
          </p:cNvPr>
          <p:cNvSpPr txBox="1"/>
          <p:nvPr/>
        </p:nvSpPr>
        <p:spPr>
          <a:xfrm>
            <a:off x="4283968" y="6424298"/>
            <a:ext cx="4032448" cy="369332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5"/>
              </a:rPr>
              <a:t>En savoir plus sur les </a:t>
            </a:r>
            <a:r>
              <a:rPr lang="en-US" dirty="0" err="1">
                <a:hlinkClick r:id="rId5"/>
              </a:rPr>
              <a:t>offres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9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D4AD0ED-45F1-4AB2-8C18-7DED238A0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430622-9855-482E-98A8-1FAECC909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15C76D5-716D-420A-ABDC-55BF6D9ED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9875022-E2DB-4A9E-8832-E7009F0E4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BFBDCA6-4D2C-451E-8205-8C334DCEE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395B2B7-3263-461B-8800-669EBE884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727DC78-6D51-415D-878D-516F840FB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405FB7A-34E4-454E-80C1-3AF31F600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C56EC0F8-CE39-4C95-B52D-033DBF561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2168" y="1041649"/>
            <a:ext cx="6172200" cy="2819399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>
                <a:solidFill>
                  <a:schemeClr val="bg1"/>
                </a:solidFill>
              </a:rPr>
              <a:t>Un </a:t>
            </a:r>
            <a:r>
              <a:rPr lang="en-US" sz="4200" dirty="0" err="1">
                <a:solidFill>
                  <a:schemeClr val="bg1"/>
                </a:solidFill>
              </a:rPr>
              <a:t>financement</a:t>
            </a:r>
            <a:r>
              <a:rPr lang="en-US" sz="4200" dirty="0">
                <a:solidFill>
                  <a:schemeClr val="bg1"/>
                </a:solidFill>
              </a:rPr>
              <a:t> pour </a:t>
            </a:r>
            <a:r>
              <a:rPr lang="en-US" sz="4200" dirty="0" err="1">
                <a:solidFill>
                  <a:schemeClr val="bg1"/>
                </a:solidFill>
              </a:rPr>
              <a:t>tous</a:t>
            </a:r>
            <a:endParaRPr lang="en-US" sz="4200" i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162FBC-1EE8-4355-8B2B-CB9A5B4BD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2940EF9-7ECF-49BA-8F14-5EBC7ADE0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F9A5AE3-5A1E-4528-BDC2-D32A66EFF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39C6801-3BB8-4C41-9385-D9CE4F1485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8EA6929-FF51-4E95-8E16-80E9F371A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BE91CBD-B19A-4299-90BD-CC3AB6976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26CE109B-4241-4CF1-B587-868774BB4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D107650-C271-404F-98D8-BB8E7E030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1F01725-EDBB-493E-A610-EF9ACBABB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C8E2A80-F420-488D-AE39-E20BC61B1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58A20B2-85E4-4C64-A75F-376DA772A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88BDCE8-2392-4F5E-B6B4-AD19C903B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14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A953D3F5-5E3C-49BC-A5F7-58EE3D1328C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296144" cy="66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86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2987824" y="1602506"/>
            <a:ext cx="5472608" cy="41770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900" u="sng" dirty="0"/>
              <a:t>FNE mesure Covid :</a:t>
            </a:r>
            <a:r>
              <a:rPr lang="fr-FR" sz="1900" dirty="0"/>
              <a:t> pour les salariés en activité partielle, prise en charge à 100% sur demande à l’employeur.</a:t>
            </a:r>
          </a:p>
          <a:p>
            <a:pPr algn="just">
              <a:spcAft>
                <a:spcPts val="600"/>
              </a:spcAft>
            </a:pPr>
            <a:endParaRPr lang="fr-FR" sz="19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u="sng" dirty="0"/>
              <a:t>Compte Personnel de Formation (CPF) : </a:t>
            </a:r>
            <a:r>
              <a:rPr lang="fr-FR" dirty="0"/>
              <a:t>tous les actifs possèdent un compte CPF alimentés par les cotisations des employeurs.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u="sng" dirty="0"/>
              <a:t>Plan de développement des compétences : </a:t>
            </a:r>
            <a:r>
              <a:rPr lang="fr-FR" dirty="0"/>
              <a:t>sur présentation d’une demande, d’un devis et d’un programme à l’employeur.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CDBC66CD-B0E4-487E-ABB2-ED27EB974EE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512168" cy="72008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332656"/>
            <a:ext cx="6425952" cy="103380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FR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Financer son</a:t>
            </a:r>
            <a:r>
              <a:rPr lang="fr-FR" sz="3600" b="1" dirty="0"/>
              <a:t> bilan de compétences</a:t>
            </a:r>
            <a:endParaRPr lang="en-US" sz="3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2" descr="Ministère du Travail, de l'Emploi et de l'Insertion">
            <a:extLst>
              <a:ext uri="{FF2B5EF4-FFF2-40B4-BE49-F238E27FC236}">
                <a16:creationId xmlns:a16="http://schemas.microsoft.com/office/drawing/2014/main" id="{184532D4-4464-4AE1-8B87-1572BAAD4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41" y="1602507"/>
            <a:ext cx="1530148" cy="138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849191-2A5B-4A4F-B3AD-CB24A1BB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41" y="3757927"/>
            <a:ext cx="1726704" cy="114904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CF062B-FC42-4BDC-963F-62D7C48F5E8C}"/>
              </a:ext>
            </a:extLst>
          </p:cNvPr>
          <p:cNvSpPr txBox="1"/>
          <p:nvPr/>
        </p:nvSpPr>
        <p:spPr>
          <a:xfrm>
            <a:off x="1907704" y="5517232"/>
            <a:ext cx="5256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En savoir plus ? </a:t>
            </a:r>
          </a:p>
          <a:p>
            <a:pPr algn="ctr"/>
            <a:r>
              <a:rPr lang="fr-FR" b="1" dirty="0"/>
              <a:t>Contactez-nous au 06 26 03 07 98 / 01 43 04 49 00</a:t>
            </a:r>
          </a:p>
          <a:p>
            <a:pPr algn="ctr"/>
            <a:r>
              <a:rPr lang="fr-FR" b="1" dirty="0" err="1"/>
              <a:t>sandrine</a:t>
            </a:r>
            <a:r>
              <a:rPr lang="fr-FR" b="1" dirty="0"/>
              <a:t> @acerolaonline.fr</a:t>
            </a:r>
          </a:p>
        </p:txBody>
      </p:sp>
    </p:spTree>
    <p:extLst>
      <p:ext uri="{BB962C8B-B14F-4D97-AF65-F5344CB8AC3E}">
        <p14:creationId xmlns:p14="http://schemas.microsoft.com/office/powerpoint/2010/main" val="1899382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1677DE1-3AA4-4DEF-9B91-986D6C130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C27E76-C885-46A9-B0EE-5D89E9301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8ED93F6-E5ED-425C-B76D-1E0CFC63E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23005E1-064D-41AC-97A9-EC6D02120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DD457E8-ED3B-498D-8786-AC15A7054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B159505-1A20-4017-B7B3-AC2F37D24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D5B35B-3A5B-4161-8834-3D7A9BBE5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36940A9-0DCC-4E1F-9334-52B07D32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8071DEB-F646-48FE-A186-063D30214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D2DAA8B-CC80-4D45-AD74-C755DBC1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CE77FF8-0A1D-4DDC-AB7D-2656DFC3C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F2AB6A-155C-416C-A7B0-EB9D7545D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8D4EA03-356E-4E81-83FF-331C2841E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A98E8CA-FEB5-41C8-A811-921B3BA9A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B39F3F-4FC4-487F-AF67-08D6603EA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19153" y="1069433"/>
            <a:ext cx="5811333" cy="2796461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L’historique</a:t>
            </a: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Acérola Online</a:t>
            </a:r>
            <a:endParaRPr lang="en-US" sz="4200" i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F54490-0AEE-42D1-ADBC-9285945DD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6262FB0-BE3C-47F4-B19B-2A6F3F401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BB584BC-D991-490D-BC4A-C7CEE2ECC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F09230B-08D6-42F7-9503-AFE259555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9BA5DAA-8A62-46B3-962D-E8BC3DF80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E803A94-07B1-4673-A313-63F97F6BD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16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45D33091-E085-4112-9B05-F6173603AB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421421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925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17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45D33091-E085-4112-9B05-F6173603AB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1485530" cy="6480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BCC8B0-B957-4B4A-B8E8-009F3B3ABA45}"/>
              </a:ext>
            </a:extLst>
          </p:cNvPr>
          <p:cNvSpPr txBox="1"/>
          <p:nvPr/>
        </p:nvSpPr>
        <p:spPr>
          <a:xfrm>
            <a:off x="4483065" y="1003254"/>
            <a:ext cx="39768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2012</a:t>
            </a:r>
          </a:p>
          <a:p>
            <a:r>
              <a:rPr lang="fr-FR" sz="1400" dirty="0"/>
              <a:t>Création du centre de bilan de compétences Acérola Carrière à Neuilly Plaisance (93)</a:t>
            </a:r>
          </a:p>
          <a:p>
            <a:r>
              <a:rPr lang="fr-FR" sz="1400" dirty="0"/>
              <a:t>Obtention de l’agrément </a:t>
            </a:r>
            <a:r>
              <a:rPr lang="fr-FR" sz="1400" dirty="0" err="1"/>
              <a:t>Fongécif</a:t>
            </a:r>
            <a:endParaRPr lang="fr-FR" sz="1400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5012F85-E942-4ED3-9212-8349AAD8E682}"/>
              </a:ext>
            </a:extLst>
          </p:cNvPr>
          <p:cNvCxnSpPr>
            <a:cxnSpLocks/>
            <a:stCxn id="19" idx="4"/>
            <a:endCxn id="18" idx="0"/>
          </p:cNvCxnSpPr>
          <p:nvPr/>
        </p:nvCxnSpPr>
        <p:spPr>
          <a:xfrm>
            <a:off x="4283063" y="1243765"/>
            <a:ext cx="13911" cy="408444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B6A0BC44-162A-46C6-AF0A-0566144D6AAE}"/>
              </a:ext>
            </a:extLst>
          </p:cNvPr>
          <p:cNvSpPr/>
          <p:nvPr/>
        </p:nvSpPr>
        <p:spPr>
          <a:xfrm>
            <a:off x="4182465" y="1636341"/>
            <a:ext cx="216012" cy="216024"/>
          </a:xfrm>
          <a:prstGeom prst="flowChartConnector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33F4F62B-4860-4C6C-973A-BC0EF734465F}"/>
              </a:ext>
            </a:extLst>
          </p:cNvPr>
          <p:cNvSpPr/>
          <p:nvPr/>
        </p:nvSpPr>
        <p:spPr>
          <a:xfrm>
            <a:off x="4184741" y="2320883"/>
            <a:ext cx="216012" cy="216024"/>
          </a:xfrm>
          <a:prstGeom prst="flowChartConnector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960F5D05-A6D9-402F-BFD0-644E173079B6}"/>
              </a:ext>
            </a:extLst>
          </p:cNvPr>
          <p:cNvSpPr/>
          <p:nvPr/>
        </p:nvSpPr>
        <p:spPr>
          <a:xfrm>
            <a:off x="4174155" y="2910607"/>
            <a:ext cx="216012" cy="216024"/>
          </a:xfrm>
          <a:prstGeom prst="flowChartConnector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006D77FF-00FD-43F9-9EEA-B09D6C4D6963}"/>
              </a:ext>
            </a:extLst>
          </p:cNvPr>
          <p:cNvSpPr/>
          <p:nvPr/>
        </p:nvSpPr>
        <p:spPr>
          <a:xfrm>
            <a:off x="4166407" y="3532240"/>
            <a:ext cx="216012" cy="216024"/>
          </a:xfrm>
          <a:prstGeom prst="flowChartConnector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F73F356A-759F-455A-AF3A-C745A27FD999}"/>
              </a:ext>
            </a:extLst>
          </p:cNvPr>
          <p:cNvSpPr/>
          <p:nvPr/>
        </p:nvSpPr>
        <p:spPr>
          <a:xfrm>
            <a:off x="4166684" y="4114235"/>
            <a:ext cx="216012" cy="216024"/>
          </a:xfrm>
          <a:prstGeom prst="flowChartConnector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15AB0E3E-8987-4C67-892B-97A51F799D2E}"/>
              </a:ext>
            </a:extLst>
          </p:cNvPr>
          <p:cNvSpPr/>
          <p:nvPr/>
        </p:nvSpPr>
        <p:spPr>
          <a:xfrm>
            <a:off x="4188968" y="5328210"/>
            <a:ext cx="216012" cy="216024"/>
          </a:xfrm>
          <a:prstGeom prst="flowChartConnector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23AF9952-D6B9-4708-83E5-9C39CFB4BA99}"/>
              </a:ext>
            </a:extLst>
          </p:cNvPr>
          <p:cNvSpPr/>
          <p:nvPr/>
        </p:nvSpPr>
        <p:spPr>
          <a:xfrm>
            <a:off x="4175057" y="1027741"/>
            <a:ext cx="216012" cy="216024"/>
          </a:xfrm>
          <a:prstGeom prst="flowChartConnector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2F3824A-6FB1-4A0A-BBCC-259A74152648}"/>
              </a:ext>
            </a:extLst>
          </p:cNvPr>
          <p:cNvSpPr txBox="1"/>
          <p:nvPr/>
        </p:nvSpPr>
        <p:spPr>
          <a:xfrm>
            <a:off x="153861" y="1582219"/>
            <a:ext cx="39768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/>
              <a:t>2013</a:t>
            </a:r>
          </a:p>
          <a:p>
            <a:pPr algn="r"/>
            <a:r>
              <a:rPr lang="fr-FR" sz="1400" dirty="0"/>
              <a:t>1</a:t>
            </a:r>
            <a:r>
              <a:rPr lang="fr-FR" sz="1400" baseline="30000" dirty="0"/>
              <a:t>ère</a:t>
            </a:r>
            <a:r>
              <a:rPr lang="fr-FR" sz="1400" dirty="0"/>
              <a:t> mission d’outplacement</a:t>
            </a:r>
          </a:p>
          <a:p>
            <a:pPr algn="r"/>
            <a:r>
              <a:rPr lang="fr-FR" sz="1400" dirty="0"/>
              <a:t>Obtention de l’agrément des principaux OPCA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1D8A78E-DE3E-41F2-B8EE-0CBA3827C35A}"/>
              </a:ext>
            </a:extLst>
          </p:cNvPr>
          <p:cNvSpPr txBox="1"/>
          <p:nvPr/>
        </p:nvSpPr>
        <p:spPr>
          <a:xfrm>
            <a:off x="4490064" y="3532240"/>
            <a:ext cx="39768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2017</a:t>
            </a:r>
          </a:p>
          <a:p>
            <a:r>
              <a:rPr lang="fr-FR" sz="1400" dirty="0"/>
              <a:t>Implantation de plusieurs bureaux à Paris</a:t>
            </a:r>
          </a:p>
          <a:p>
            <a:r>
              <a:rPr lang="fr-FR" sz="1400" dirty="0"/>
              <a:t>Développement d’un partenariat avec la CRAMIF 77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23D30F6-9697-42BC-A2C4-7CDEBA03BA04}"/>
              </a:ext>
            </a:extLst>
          </p:cNvPr>
          <p:cNvSpPr txBox="1"/>
          <p:nvPr/>
        </p:nvSpPr>
        <p:spPr>
          <a:xfrm>
            <a:off x="114886" y="2865021"/>
            <a:ext cx="3976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/>
              <a:t>2015</a:t>
            </a:r>
          </a:p>
          <a:p>
            <a:pPr algn="r"/>
            <a:r>
              <a:rPr lang="fr-FR" sz="1400" dirty="0"/>
              <a:t>Lancement du conseil en recrutement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4D7C2EA-393C-41B4-82B4-16E385C49D78}"/>
              </a:ext>
            </a:extLst>
          </p:cNvPr>
          <p:cNvSpPr txBox="1"/>
          <p:nvPr/>
        </p:nvSpPr>
        <p:spPr>
          <a:xfrm>
            <a:off x="4535762" y="2225504"/>
            <a:ext cx="39768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2014</a:t>
            </a:r>
          </a:p>
          <a:p>
            <a:r>
              <a:rPr lang="fr-FR" sz="1400" dirty="0"/>
              <a:t>Implantation à Val d’Europe (77)</a:t>
            </a:r>
          </a:p>
          <a:p>
            <a:r>
              <a:rPr lang="fr-FR" sz="1400" dirty="0"/>
              <a:t>Développement de partenariats avec des organismes de santé au travail</a:t>
            </a:r>
          </a:p>
          <a:p>
            <a:endParaRPr lang="fr-FR" sz="14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70AAD46-58DF-4645-A4E9-0C824C0979A7}"/>
              </a:ext>
            </a:extLst>
          </p:cNvPr>
          <p:cNvSpPr txBox="1"/>
          <p:nvPr/>
        </p:nvSpPr>
        <p:spPr>
          <a:xfrm>
            <a:off x="142307" y="4108141"/>
            <a:ext cx="3976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/>
              <a:t>2019</a:t>
            </a:r>
          </a:p>
          <a:p>
            <a:pPr algn="r"/>
            <a:r>
              <a:rPr lang="fr-FR" sz="1400" dirty="0"/>
              <a:t>Création de la plateforme Acérola Online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981DBB9-A452-4AB7-9D2C-CFF4B8173A01}"/>
              </a:ext>
            </a:extLst>
          </p:cNvPr>
          <p:cNvSpPr txBox="1"/>
          <p:nvPr/>
        </p:nvSpPr>
        <p:spPr>
          <a:xfrm>
            <a:off x="4511843" y="4650645"/>
            <a:ext cx="3976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2020</a:t>
            </a:r>
          </a:p>
          <a:p>
            <a:r>
              <a:rPr lang="fr-FR" sz="1400" dirty="0"/>
              <a:t>Acérola Online fête ses 1 an et son 100</a:t>
            </a:r>
            <a:r>
              <a:rPr lang="fr-FR" sz="1400" baseline="30000" dirty="0"/>
              <a:t>ème</a:t>
            </a:r>
            <a:r>
              <a:rPr lang="fr-FR" sz="1400" dirty="0"/>
              <a:t> bilan</a:t>
            </a:r>
          </a:p>
        </p:txBody>
      </p:sp>
      <p:sp>
        <p:nvSpPr>
          <p:cNvPr id="27" name="Organigramme : Connecteur 26">
            <a:extLst>
              <a:ext uri="{FF2B5EF4-FFF2-40B4-BE49-F238E27FC236}">
                <a16:creationId xmlns:a16="http://schemas.microsoft.com/office/drawing/2014/main" id="{062AEC1D-3204-4991-B58A-4DF51B445716}"/>
              </a:ext>
            </a:extLst>
          </p:cNvPr>
          <p:cNvSpPr/>
          <p:nvPr/>
        </p:nvSpPr>
        <p:spPr>
          <a:xfrm>
            <a:off x="4188968" y="4696231"/>
            <a:ext cx="216012" cy="216024"/>
          </a:xfrm>
          <a:prstGeom prst="flowChartConnector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0D336CE-8551-48D9-9709-20EB5CAF0C0C}"/>
              </a:ext>
            </a:extLst>
          </p:cNvPr>
          <p:cNvSpPr txBox="1"/>
          <p:nvPr/>
        </p:nvSpPr>
        <p:spPr>
          <a:xfrm>
            <a:off x="181135" y="5282624"/>
            <a:ext cx="39768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/>
              <a:t>2021</a:t>
            </a:r>
          </a:p>
          <a:p>
            <a:pPr algn="r"/>
            <a:r>
              <a:rPr lang="fr-FR" sz="1400" dirty="0"/>
              <a:t>Nouvelle fonctionnalité :  suggestion automatique de compétences</a:t>
            </a:r>
          </a:p>
          <a:p>
            <a:pPr algn="r"/>
            <a:r>
              <a:rPr lang="fr-FR" sz="1400" dirty="0"/>
              <a:t>Obtention de la certification qualité </a:t>
            </a:r>
            <a:r>
              <a:rPr lang="fr-FR" sz="1400" i="1" dirty="0" err="1"/>
              <a:t>Qualiopi</a:t>
            </a:r>
            <a:endParaRPr lang="fr-FR" sz="1400" i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10C7EB7-6C07-4FBE-A249-27C7F237A4BE}"/>
              </a:ext>
            </a:extLst>
          </p:cNvPr>
          <p:cNvSpPr txBox="1"/>
          <p:nvPr/>
        </p:nvSpPr>
        <p:spPr>
          <a:xfrm>
            <a:off x="2411760" y="212687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L’historique</a:t>
            </a:r>
          </a:p>
        </p:txBody>
      </p:sp>
    </p:spTree>
    <p:extLst>
      <p:ext uri="{BB962C8B-B14F-4D97-AF65-F5344CB8AC3E}">
        <p14:creationId xmlns:p14="http://schemas.microsoft.com/office/powerpoint/2010/main" val="1437380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1677DE1-3AA4-4DEF-9B91-986D6C130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C27E76-C885-46A9-B0EE-5D89E9301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8ED93F6-E5ED-425C-B76D-1E0CFC63E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23005E1-064D-41AC-97A9-EC6D02120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DD457E8-ED3B-498D-8786-AC15A7054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B159505-1A20-4017-B7B3-AC2F37D24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D5B35B-3A5B-4161-8834-3D7A9BBE5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36940A9-0DCC-4E1F-9334-52B07D32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8071DEB-F646-48FE-A186-063D30214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D2DAA8B-CC80-4D45-AD74-C755DBC1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CE77FF8-0A1D-4DDC-AB7D-2656DFC3C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F2AB6A-155C-416C-A7B0-EB9D7545D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8D4EA03-356E-4E81-83FF-331C2841E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A98E8CA-FEB5-41C8-A811-921B3BA9A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B39F3F-4FC4-487F-AF67-08D6603EA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9" y="1545429"/>
            <a:ext cx="4829386" cy="235532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 err="1">
                <a:solidFill>
                  <a:schemeClr val="bg1"/>
                </a:solidFill>
              </a:rPr>
              <a:t>L’équipe</a:t>
            </a:r>
            <a:r>
              <a:rPr lang="en-US" sz="4200" dirty="0">
                <a:solidFill>
                  <a:schemeClr val="bg1"/>
                </a:solidFill>
              </a:rPr>
              <a:t> </a:t>
            </a:r>
            <a:br>
              <a:rPr lang="en-US" sz="4200" dirty="0">
                <a:solidFill>
                  <a:schemeClr val="bg1"/>
                </a:solidFill>
              </a:rPr>
            </a:br>
            <a:r>
              <a:rPr lang="en-US" sz="4200" dirty="0">
                <a:solidFill>
                  <a:schemeClr val="bg1"/>
                </a:solidFill>
              </a:rPr>
              <a:t>Acérola Online</a:t>
            </a:r>
            <a:endParaRPr lang="en-US" sz="4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F54490-0AEE-42D1-ADBC-9285945DD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6262FB0-BE3C-47F4-B19B-2A6F3F401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BB584BC-D991-490D-BC4A-C7CEE2ECC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F09230B-08D6-42F7-9503-AFE259555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9BA5DAA-8A62-46B3-962D-E8BC3DF80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E803A94-07B1-4673-A313-63F97F6BD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18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45D33091-E085-4112-9B05-F6173603AB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421421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922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1" y="1556792"/>
            <a:ext cx="6624735" cy="446449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Online</a:t>
            </a:r>
            <a:endParaRPr lang="en-US" sz="4200" i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19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45D33091-E085-4112-9B05-F6173603ABD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6632"/>
            <a:ext cx="1421421" cy="6480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BCC8B0-B957-4B4A-B8E8-009F3B3ABA45}"/>
              </a:ext>
            </a:extLst>
          </p:cNvPr>
          <p:cNvSpPr txBox="1"/>
          <p:nvPr/>
        </p:nvSpPr>
        <p:spPr>
          <a:xfrm>
            <a:off x="6444208" y="1268760"/>
            <a:ext cx="2016224" cy="17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A5ED07-C9C4-4B22-BC4D-EC0045BAA6A8}"/>
              </a:ext>
            </a:extLst>
          </p:cNvPr>
          <p:cNvSpPr txBox="1"/>
          <p:nvPr/>
        </p:nvSpPr>
        <p:spPr>
          <a:xfrm>
            <a:off x="2051720" y="287941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L’équipe</a:t>
            </a:r>
          </a:p>
        </p:txBody>
      </p:sp>
      <p:pic>
        <p:nvPicPr>
          <p:cNvPr id="8" name="Image 7" descr="Une image contenant mur, personne, habits, intérieur&#10;&#10;Description générée automatiquement">
            <a:extLst>
              <a:ext uri="{FF2B5EF4-FFF2-40B4-BE49-F238E27FC236}">
                <a16:creationId xmlns:a16="http://schemas.microsoft.com/office/drawing/2014/main" id="{07CF768B-1AD3-4F1A-AEE5-7BE312F2D8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489" y="1363878"/>
            <a:ext cx="1089899" cy="1633074"/>
          </a:xfrm>
          <a:prstGeom prst="rect">
            <a:avLst/>
          </a:prstGeom>
        </p:spPr>
      </p:pic>
      <p:pic>
        <p:nvPicPr>
          <p:cNvPr id="11" name="Image 10" descr="Une image contenant habits&#10;&#10;Description générée automatiquement">
            <a:extLst>
              <a:ext uri="{FF2B5EF4-FFF2-40B4-BE49-F238E27FC236}">
                <a16:creationId xmlns:a16="http://schemas.microsoft.com/office/drawing/2014/main" id="{8E92598B-8F55-4EC2-9558-3DA510B337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517" y="1368152"/>
            <a:ext cx="1089899" cy="1633074"/>
          </a:xfrm>
          <a:prstGeom prst="rect">
            <a:avLst/>
          </a:prstGeom>
        </p:spPr>
      </p:pic>
      <p:pic>
        <p:nvPicPr>
          <p:cNvPr id="16" name="Image 15" descr="Une image contenant personne, mur, intérieur&#10;&#10;Description générée automatiquement">
            <a:extLst>
              <a:ext uri="{FF2B5EF4-FFF2-40B4-BE49-F238E27FC236}">
                <a16:creationId xmlns:a16="http://schemas.microsoft.com/office/drawing/2014/main" id="{4D1DB9FA-FEA6-413F-A208-73F56E677C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297" y="1368152"/>
            <a:ext cx="1089901" cy="1633077"/>
          </a:xfrm>
          <a:prstGeom prst="rect">
            <a:avLst/>
          </a:prstGeom>
        </p:spPr>
      </p:pic>
      <p:pic>
        <p:nvPicPr>
          <p:cNvPr id="18" name="Image 17" descr="Une image contenant personne, mur, debout, veste&#10;&#10;Description générée automatiquement">
            <a:extLst>
              <a:ext uri="{FF2B5EF4-FFF2-40B4-BE49-F238E27FC236}">
                <a16:creationId xmlns:a16="http://schemas.microsoft.com/office/drawing/2014/main" id="{664E792A-8073-4E0D-8277-C8742F2C5F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706" y="1363878"/>
            <a:ext cx="1089902" cy="163307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B69B1B3-1060-4058-8066-5FFC5D08BE1D}"/>
              </a:ext>
            </a:extLst>
          </p:cNvPr>
          <p:cNvSpPr txBox="1"/>
          <p:nvPr/>
        </p:nvSpPr>
        <p:spPr>
          <a:xfrm>
            <a:off x="906970" y="3212836"/>
            <a:ext cx="762546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Acérola Online est né de la rencontre d’un DRH et d’une psychologue du travail ayant le souhait de moderniser le bilan de compétences pour offrir un meilleur service client.</a:t>
            </a:r>
          </a:p>
          <a:p>
            <a:endParaRPr lang="fr-FR" b="0" i="0" dirty="0">
              <a:solidFill>
                <a:srgbClr val="4C5153"/>
              </a:solidFill>
              <a:effectLst/>
              <a:latin typeface="Red Hat Display"/>
            </a:endParaRPr>
          </a:p>
          <a:p>
            <a:r>
              <a:rPr lang="fr-FR" dirty="0"/>
              <a:t>Acerola Online c’est aussi </a:t>
            </a:r>
            <a:r>
              <a:rPr lang="fr-FR" b="1" dirty="0"/>
              <a:t>9 consultantes expertes en gestion des carrières</a:t>
            </a:r>
            <a:r>
              <a:rPr lang="fr-FR" dirty="0"/>
              <a:t>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Coachs ou psychologues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Expérience confirmée du bilan de compétences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Certifiées pour l’interprétation de tests psychotechniques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Connaissance approfondie des métiers, des formations et du marché de l’emploi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Qualités de bienveillance, d’empathie et dynamisme</a:t>
            </a:r>
          </a:p>
          <a:p>
            <a:endParaRPr lang="fr-FR" dirty="0"/>
          </a:p>
          <a:p>
            <a:r>
              <a:rPr lang="fr-FR" b="1" dirty="0">
                <a:solidFill>
                  <a:srgbClr val="0070C0"/>
                </a:solidFill>
              </a:rPr>
              <a:t>Faites notre connaissance : 06 26 03 07 98 / 01 43 04 49 00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4417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D4AD0ED-45F1-4AB2-8C18-7DED238A0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430622-9855-482E-98A8-1FAECC909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15C76D5-716D-420A-ABDC-55BF6D9ED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9875022-E2DB-4A9E-8832-E7009F0E4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BFBDCA6-4D2C-451E-8205-8C334DCEE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395B2B7-3263-461B-8800-669EBE884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727DC78-6D51-415D-878D-516F840FB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405FB7A-34E4-454E-80C1-3AF31F600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C56EC0F8-CE39-4C95-B52D-033DBF561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2168" y="1041649"/>
            <a:ext cx="6172200" cy="2819399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>
                <a:solidFill>
                  <a:schemeClr val="bg1"/>
                </a:solidFill>
              </a:rPr>
              <a:t>Nos engagements</a:t>
            </a:r>
            <a:endParaRPr lang="en-US" sz="4200" i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162FBC-1EE8-4355-8B2B-CB9A5B4BD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2940EF9-7ECF-49BA-8F14-5EBC7ADE0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F9A5AE3-5A1E-4528-BDC2-D32A66EFF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39C6801-3BB8-4C41-9385-D9CE4F1485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8EA6929-FF51-4E95-8E16-80E9F371A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BE91CBD-B19A-4299-90BD-CC3AB6976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26CE109B-4241-4CF1-B587-868774BB4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D107650-C271-404F-98D8-BB8E7E030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1F01725-EDBB-493E-A610-EF9ACBABB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C8E2A80-F420-488D-AE39-E20BC61B1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58A20B2-85E4-4C64-A75F-376DA772A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88BDCE8-2392-4F5E-B6B4-AD19C903B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20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A953D3F5-5E3C-49BC-A5F7-58EE3D1328C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296144" cy="66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6315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6738458B-F825-415D-9FA1-EA47B0B16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6776" y="252144"/>
            <a:ext cx="4939868" cy="1286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sz="4100" b="1" dirty="0"/>
              <a:t>Un </a:t>
            </a:r>
            <a:r>
              <a:rPr lang="en-US" sz="4100" b="1" dirty="0" err="1"/>
              <a:t>bilan</a:t>
            </a:r>
            <a:r>
              <a:rPr lang="en-US" sz="4100" b="1" dirty="0"/>
              <a:t> de </a:t>
            </a:r>
            <a:r>
              <a:rPr lang="en-US" sz="4100" b="1" dirty="0" err="1"/>
              <a:t>compétences</a:t>
            </a:r>
            <a:r>
              <a:rPr lang="en-US" sz="4100" b="1" dirty="0"/>
              <a:t> de </a:t>
            </a:r>
            <a:r>
              <a:rPr lang="en-US" sz="4100" b="1" dirty="0" err="1"/>
              <a:t>qualité</a:t>
            </a:r>
            <a:endParaRPr lang="en-US" sz="4100" dirty="0"/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724073" y="2438400"/>
            <a:ext cx="4939867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Acérola Online </a:t>
            </a:r>
            <a:r>
              <a:rPr lang="en-US" sz="1700" dirty="0" err="1"/>
              <a:t>est</a:t>
            </a:r>
            <a:r>
              <a:rPr lang="en-US" sz="1700" dirty="0"/>
              <a:t> </a:t>
            </a:r>
            <a:r>
              <a:rPr lang="en-US" sz="1700" dirty="0" err="1"/>
              <a:t>certifié</a:t>
            </a:r>
            <a:r>
              <a:rPr lang="en-US" sz="1700" dirty="0"/>
              <a:t> </a:t>
            </a:r>
            <a:r>
              <a:rPr lang="en-US" sz="1700" dirty="0" err="1"/>
              <a:t>Qualiopi</a:t>
            </a:r>
            <a:r>
              <a:rPr lang="en-US" sz="1700" dirty="0"/>
              <a:t> pour la </a:t>
            </a:r>
            <a:r>
              <a:rPr lang="en-US" sz="1700" dirty="0" err="1"/>
              <a:t>qualité</a:t>
            </a:r>
            <a:r>
              <a:rPr lang="en-US" sz="1700" dirty="0"/>
              <a:t> de son </a:t>
            </a:r>
            <a:r>
              <a:rPr lang="en-US" sz="1700" dirty="0" err="1"/>
              <a:t>processus</a:t>
            </a: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Les consultants Acérola Online se </a:t>
            </a:r>
            <a:r>
              <a:rPr lang="en-US" sz="1700" dirty="0" err="1"/>
              <a:t>conforment</a:t>
            </a:r>
            <a:r>
              <a:rPr lang="en-US" sz="1700" dirty="0"/>
              <a:t> à un </a:t>
            </a:r>
            <a:r>
              <a:rPr lang="en-US" sz="1700" b="1" dirty="0"/>
              <a:t>code de </a:t>
            </a:r>
            <a:r>
              <a:rPr lang="en-US" sz="1700" b="1" dirty="0" err="1"/>
              <a:t>déontologie</a:t>
            </a:r>
            <a:r>
              <a:rPr lang="en-US" sz="1700" dirty="0"/>
              <a:t> et </a:t>
            </a:r>
            <a:r>
              <a:rPr lang="en-US" sz="1700" dirty="0" err="1"/>
              <a:t>sont</a:t>
            </a:r>
            <a:r>
              <a:rPr lang="en-US" sz="1700" dirty="0"/>
              <a:t> </a:t>
            </a:r>
            <a:r>
              <a:rPr lang="en-US" sz="1700" dirty="0" err="1"/>
              <a:t>soumis</a:t>
            </a:r>
            <a:r>
              <a:rPr lang="en-US" sz="1700" dirty="0"/>
              <a:t> au </a:t>
            </a:r>
            <a:r>
              <a:rPr lang="en-US" sz="1700" b="1" dirty="0"/>
              <a:t>secret </a:t>
            </a:r>
            <a:r>
              <a:rPr lang="en-US" sz="1700" b="1" dirty="0" err="1"/>
              <a:t>professionnel</a:t>
            </a:r>
            <a:r>
              <a:rPr lang="en-US" sz="1700" dirty="0"/>
              <a:t>. La </a:t>
            </a:r>
            <a:r>
              <a:rPr lang="en-US" sz="1700" dirty="0" err="1"/>
              <a:t>bienveillance</a:t>
            </a:r>
            <a:r>
              <a:rPr lang="en-US" sz="1700" dirty="0"/>
              <a:t> et la </a:t>
            </a:r>
            <a:r>
              <a:rPr lang="en-US" sz="1700" dirty="0" err="1"/>
              <a:t>neutralité</a:t>
            </a:r>
            <a:r>
              <a:rPr lang="en-US" sz="1700" dirty="0"/>
              <a:t> </a:t>
            </a:r>
            <a:r>
              <a:rPr lang="en-US" sz="1700" dirty="0" err="1"/>
              <a:t>sont</a:t>
            </a:r>
            <a:r>
              <a:rPr lang="en-US" sz="1700" dirty="0"/>
              <a:t> </a:t>
            </a:r>
            <a:r>
              <a:rPr lang="en-US" sz="1700" dirty="0" err="1"/>
              <a:t>nos</a:t>
            </a:r>
            <a:r>
              <a:rPr lang="en-US" sz="1700" dirty="0"/>
              <a:t> credos.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Notre engagement : </a:t>
            </a:r>
            <a:r>
              <a:rPr lang="en-US" sz="1700" dirty="0" err="1"/>
              <a:t>élaborer</a:t>
            </a:r>
            <a:r>
              <a:rPr lang="en-US" sz="1700" dirty="0"/>
              <a:t> un </a:t>
            </a:r>
            <a:r>
              <a:rPr lang="en-US" sz="1700" dirty="0" err="1"/>
              <a:t>projet</a:t>
            </a:r>
            <a:r>
              <a:rPr lang="en-US" sz="1700" dirty="0"/>
              <a:t> </a:t>
            </a:r>
            <a:r>
              <a:rPr lang="en-US" sz="1700" dirty="0" err="1"/>
              <a:t>professionnel</a:t>
            </a:r>
            <a:r>
              <a:rPr lang="en-US" sz="1700" dirty="0"/>
              <a:t> </a:t>
            </a:r>
            <a:r>
              <a:rPr lang="en-US" sz="1700" dirty="0" err="1"/>
              <a:t>réaliste</a:t>
            </a:r>
            <a:r>
              <a:rPr lang="en-US" sz="17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4" name="Image 3" descr="Une image contenant personne, homme, intérieur, fenêtre&#10;&#10;Description générée automatiquement">
            <a:extLst>
              <a:ext uri="{FF2B5EF4-FFF2-40B4-BE49-F238E27FC236}">
                <a16:creationId xmlns:a16="http://schemas.microsoft.com/office/drawing/2014/main" id="{9EB36778-598F-4514-9C87-BA516F5A52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7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D1CD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625281" y="6356350"/>
            <a:ext cx="8900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8B15E3A-1007-4EB5-AA8F-001C75B4597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7" name="Image 6">
            <a:hlinkClick r:id="rId3"/>
            <a:extLst>
              <a:ext uri="{FF2B5EF4-FFF2-40B4-BE49-F238E27FC236}">
                <a16:creationId xmlns:a16="http://schemas.microsoft.com/office/drawing/2014/main" id="{CDBC66CD-B0E4-487E-ABB2-ED27EB974EE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512168" cy="6480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675D67-E557-4F67-A03C-DD5EABE364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924944"/>
            <a:ext cx="1829145" cy="121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55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D4AD0ED-45F1-4AB2-8C18-7DED238A0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430622-9855-482E-98A8-1FAECC909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15C76D5-716D-420A-ABDC-55BF6D9ED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9875022-E2DB-4A9E-8832-E7009F0E4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BFBDCA6-4D2C-451E-8205-8C334DCEE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395B2B7-3263-461B-8800-669EBE884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727DC78-6D51-415D-878D-516F840FB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405FB7A-34E4-454E-80C1-3AF31F600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C56EC0F8-CE39-4C95-B52D-033DBF561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2168" y="1041649"/>
            <a:ext cx="6172200" cy="2819399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 err="1">
                <a:solidFill>
                  <a:schemeClr val="bg1"/>
                </a:solidFill>
              </a:rPr>
              <a:t>Ils</a:t>
            </a:r>
            <a:r>
              <a:rPr lang="en-US" sz="4200" dirty="0">
                <a:solidFill>
                  <a:schemeClr val="bg1"/>
                </a:solidFill>
              </a:rPr>
              <a:t> nous font </a:t>
            </a:r>
            <a:r>
              <a:rPr lang="en-US" sz="4200" dirty="0" err="1">
                <a:solidFill>
                  <a:schemeClr val="bg1"/>
                </a:solidFill>
              </a:rPr>
              <a:t>confiance</a:t>
            </a:r>
            <a:endParaRPr lang="en-US" sz="4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162FBC-1EE8-4355-8B2B-CB9A5B4BD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2940EF9-7ECF-49BA-8F14-5EBC7ADE0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F9A5AE3-5A1E-4528-BDC2-D32A66EFF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39C6801-3BB8-4C41-9385-D9CE4F1485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8EA6929-FF51-4E95-8E16-80E9F371A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BE91CBD-B19A-4299-90BD-CC3AB6976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26CE109B-4241-4CF1-B587-868774BB4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D107650-C271-404F-98D8-BB8E7E030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1F01725-EDBB-493E-A610-EF9ACBABB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C8E2A80-F420-488D-AE39-E20BC61B1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58A20B2-85E4-4C64-A75F-376DA772A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88BDCE8-2392-4F5E-B6B4-AD19C903B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22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Image 11">
            <a:hlinkClick r:id="rId2"/>
            <a:extLst>
              <a:ext uri="{FF2B5EF4-FFF2-40B4-BE49-F238E27FC236}">
                <a16:creationId xmlns:a16="http://schemas.microsoft.com/office/drawing/2014/main" id="{A953D3F5-5E3C-49BC-A5F7-58EE3D1328C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296144" cy="66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3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CDBC66CD-B0E4-487E-ABB2-ED27EB974EE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512168" cy="72008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126947"/>
            <a:ext cx="6425952" cy="1033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3600" b="1" dirty="0"/>
              <a:t>Nos clients témoignent</a:t>
            </a:r>
            <a:endParaRPr lang="en-US" sz="3200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5B21F4B-5FBC-4157-858D-7D94EB8C9717}"/>
              </a:ext>
            </a:extLst>
          </p:cNvPr>
          <p:cNvSpPr txBox="1"/>
          <p:nvPr/>
        </p:nvSpPr>
        <p:spPr>
          <a:xfrm>
            <a:off x="539552" y="1028343"/>
            <a:ext cx="83529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Sylvie</a:t>
            </a:r>
            <a:r>
              <a:rPr lang="fr-FR" dirty="0"/>
              <a:t> :</a:t>
            </a:r>
          </a:p>
          <a:p>
            <a:pPr>
              <a:tabLst>
                <a:tab pos="354013" algn="l"/>
              </a:tabLst>
            </a:pPr>
            <a:r>
              <a:rPr lang="fr-FR" dirty="0"/>
              <a:t>	« Vous avez mis des paillettes dans ma vie. »</a:t>
            </a:r>
          </a:p>
          <a:p>
            <a:endParaRPr lang="fr-FR" dirty="0"/>
          </a:p>
          <a:p>
            <a:r>
              <a:rPr lang="fr-FR" dirty="0">
                <a:solidFill>
                  <a:srgbClr val="0070C0"/>
                </a:solidFill>
              </a:rPr>
              <a:t>Inès :</a:t>
            </a:r>
          </a:p>
          <a:p>
            <a:pPr>
              <a:tabLst>
                <a:tab pos="354013" algn="l"/>
              </a:tabLst>
            </a:pPr>
            <a:r>
              <a:rPr lang="fr-FR" dirty="0">
                <a:solidFill>
                  <a:srgbClr val="0070C0"/>
                </a:solidFill>
              </a:rPr>
              <a:t>	</a:t>
            </a:r>
            <a:r>
              <a:rPr lang="fr-FR" dirty="0"/>
              <a:t>« C’était une expérience inoubliable qui a abouti à un projet concret. »</a:t>
            </a:r>
          </a:p>
          <a:p>
            <a:endParaRPr lang="fr-FR" dirty="0"/>
          </a:p>
          <a:p>
            <a:r>
              <a:rPr lang="fr-FR" dirty="0">
                <a:solidFill>
                  <a:srgbClr val="0070C0"/>
                </a:solidFill>
              </a:rPr>
              <a:t>William :</a:t>
            </a:r>
          </a:p>
          <a:p>
            <a:pPr>
              <a:tabLst>
                <a:tab pos="354013" algn="l"/>
              </a:tabLst>
            </a:pPr>
            <a:r>
              <a:rPr lang="fr-FR" dirty="0">
                <a:solidFill>
                  <a:srgbClr val="0070C0"/>
                </a:solidFill>
              </a:rPr>
              <a:t>	</a:t>
            </a:r>
            <a:r>
              <a:rPr lang="fr-FR" dirty="0"/>
              <a:t>« Il m’a permis de savoir comment être en accord avec moi-même. »</a:t>
            </a:r>
          </a:p>
          <a:p>
            <a:endParaRPr lang="fr-FR" dirty="0"/>
          </a:p>
          <a:p>
            <a:r>
              <a:rPr lang="fr-FR" dirty="0">
                <a:solidFill>
                  <a:srgbClr val="0070C0"/>
                </a:solidFill>
              </a:rPr>
              <a:t>Isabelle</a:t>
            </a:r>
            <a:r>
              <a:rPr lang="fr-FR" dirty="0"/>
              <a:t> : </a:t>
            </a:r>
          </a:p>
          <a:p>
            <a:pPr>
              <a:tabLst>
                <a:tab pos="354013" algn="l"/>
              </a:tabLst>
            </a:pPr>
            <a:r>
              <a:rPr lang="fr-FR" dirty="0"/>
              <a:t>	« Un support en ligne jeune mais efficace. »</a:t>
            </a:r>
          </a:p>
          <a:p>
            <a:endParaRPr lang="fr-FR" dirty="0"/>
          </a:p>
          <a:p>
            <a:r>
              <a:rPr lang="fr-FR" dirty="0">
                <a:solidFill>
                  <a:srgbClr val="0070C0"/>
                </a:solidFill>
              </a:rPr>
              <a:t>Johanne</a:t>
            </a:r>
            <a:r>
              <a:rPr lang="fr-FR" dirty="0"/>
              <a:t> : </a:t>
            </a:r>
          </a:p>
          <a:p>
            <a:pPr>
              <a:tabLst>
                <a:tab pos="354013" algn="l"/>
              </a:tabLst>
            </a:pPr>
            <a:r>
              <a:rPr lang="fr-FR" dirty="0"/>
              <a:t>	« J’en suis ressortie au fil des séances, combative. »</a:t>
            </a:r>
          </a:p>
          <a:p>
            <a:endParaRPr lang="fr-FR" dirty="0"/>
          </a:p>
          <a:p>
            <a:r>
              <a:rPr lang="fr-FR" dirty="0">
                <a:solidFill>
                  <a:srgbClr val="0070C0"/>
                </a:solidFill>
              </a:rPr>
              <a:t>Jérôme</a:t>
            </a:r>
            <a:r>
              <a:rPr lang="fr-FR" dirty="0"/>
              <a:t> : </a:t>
            </a:r>
          </a:p>
          <a:p>
            <a:pPr>
              <a:tabLst>
                <a:tab pos="354013" algn="l"/>
              </a:tabLst>
            </a:pPr>
            <a:r>
              <a:rPr lang="fr-FR" dirty="0"/>
              <a:t>	« Une vraie bouffée d’air en ces temps si compliqués. »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331E09-F454-4D99-8E68-5FE9CF0B71E1}"/>
              </a:ext>
            </a:extLst>
          </p:cNvPr>
          <p:cNvSpPr txBox="1"/>
          <p:nvPr/>
        </p:nvSpPr>
        <p:spPr>
          <a:xfrm>
            <a:off x="827584" y="6021288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Nos clients sont à votre disposition pour témoigner,</a:t>
            </a:r>
          </a:p>
          <a:p>
            <a:pPr algn="ctr"/>
            <a:r>
              <a:rPr lang="fr-FR" b="1" dirty="0"/>
              <a:t>contactez-nous au 06 26 03 07 98 / 01 43 04 49 00</a:t>
            </a:r>
          </a:p>
        </p:txBody>
      </p:sp>
    </p:spTree>
    <p:extLst>
      <p:ext uri="{BB962C8B-B14F-4D97-AF65-F5344CB8AC3E}">
        <p14:creationId xmlns:p14="http://schemas.microsoft.com/office/powerpoint/2010/main" val="2619053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077724" y="-2401326"/>
            <a:ext cx="1354979" cy="8062627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D06412E1-A4A5-4642-AED5-B4F8580A0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4117" y="3042493"/>
            <a:ext cx="2257425" cy="9382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Autres Produits AXA - ACT Assurance">
            <a:extLst>
              <a:ext uri="{FF2B5EF4-FFF2-40B4-BE49-F238E27FC236}">
                <a16:creationId xmlns:a16="http://schemas.microsoft.com/office/drawing/2014/main" id="{363929E3-F33F-4A53-8907-CA280C7E9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336" y="4724912"/>
            <a:ext cx="1890985" cy="12181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Décathlon logo : histoire, signification et évolution, symbole">
            <a:extLst>
              <a:ext uri="{FF2B5EF4-FFF2-40B4-BE49-F238E27FC236}">
                <a16:creationId xmlns:a16="http://schemas.microsoft.com/office/drawing/2014/main" id="{0DFAFE19-508B-4C2F-8DB6-62AF50596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5346" y="2646661"/>
            <a:ext cx="1343025" cy="6778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Axentia | entreprise sociale pour l'habitat spécialisée">
            <a:extLst>
              <a:ext uri="{FF2B5EF4-FFF2-40B4-BE49-F238E27FC236}">
                <a16:creationId xmlns:a16="http://schemas.microsoft.com/office/drawing/2014/main" id="{7001CB48-994F-401F-8B5E-893FC55AF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93256"/>
            <a:ext cx="1343025" cy="3000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Vestiboutique de la Croix-Rouge Française à Jassans-Riottier - Mairie de  Quincieux">
            <a:extLst>
              <a:ext uri="{FF2B5EF4-FFF2-40B4-BE49-F238E27FC236}">
                <a16:creationId xmlns:a16="http://schemas.microsoft.com/office/drawing/2014/main" id="{DC8BFEF7-27DB-4AAE-A4C2-81EF1524A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646" y="4078829"/>
            <a:ext cx="1343025" cy="13430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roupe ADP | LinkedIn">
            <a:extLst>
              <a:ext uri="{FF2B5EF4-FFF2-40B4-BE49-F238E27FC236}">
                <a16:creationId xmlns:a16="http://schemas.microsoft.com/office/drawing/2014/main" id="{EB7A7A0C-74CA-412B-8A6A-BC9F2DC02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02175" y="3161556"/>
            <a:ext cx="1582738" cy="15827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merican Airlines Logo : histoire, signification de l'emblème">
            <a:extLst>
              <a:ext uri="{FF2B5EF4-FFF2-40B4-BE49-F238E27FC236}">
                <a16:creationId xmlns:a16="http://schemas.microsoft.com/office/drawing/2014/main" id="{F034833E-DA4B-4ACC-AE05-B8E23E649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7944" y="5326906"/>
            <a:ext cx="2630639" cy="13430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anofi - Dioxytech">
            <a:extLst>
              <a:ext uri="{FF2B5EF4-FFF2-40B4-BE49-F238E27FC236}">
                <a16:creationId xmlns:a16="http://schemas.microsoft.com/office/drawing/2014/main" id="{4D321A08-8957-4721-BBC6-F86361F3E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3161556"/>
            <a:ext cx="2159000" cy="16383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⇒ InterContinental Paris Le Grand · Hotel &amp; Spa 5 étoiles Paris 9 · OFFICIEL">
            <a:extLst>
              <a:ext uri="{FF2B5EF4-FFF2-40B4-BE49-F238E27FC236}">
                <a16:creationId xmlns:a16="http://schemas.microsoft.com/office/drawing/2014/main" id="{D396AC87-5AD1-42CD-B88D-FF051FAEB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3175" y="4868118"/>
            <a:ext cx="2159000" cy="752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228843"/>
            <a:ext cx="7517548" cy="8578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dirty="0" err="1">
                <a:solidFill>
                  <a:srgbClr val="FFFFFF"/>
                </a:solidFill>
              </a:rPr>
              <a:t>Quelques</a:t>
            </a:r>
            <a:r>
              <a:rPr lang="en-US" sz="3500" b="1" dirty="0">
                <a:solidFill>
                  <a:srgbClr val="FFFFFF"/>
                </a:solidFill>
              </a:rPr>
              <a:t> </a:t>
            </a:r>
            <a:r>
              <a:rPr lang="en-US" sz="3500" b="1" dirty="0" err="1">
                <a:solidFill>
                  <a:srgbClr val="FFFFFF"/>
                </a:solidFill>
              </a:rPr>
              <a:t>références</a:t>
            </a:r>
            <a:endParaRPr lang="en-US" sz="3500" i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6376243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 sz="100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 sz="10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2651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>
            <a:extLst>
              <a:ext uri="{FF2B5EF4-FFF2-40B4-BE49-F238E27FC236}">
                <a16:creationId xmlns:a16="http://schemas.microsoft.com/office/drawing/2014/main" id="{2643BE6C-86B7-4AB9-91E8-9B5DB45AC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1" y="0"/>
            <a:ext cx="9141618" cy="4242816"/>
          </a:xfrm>
          <a:prstGeom prst="rect">
            <a:avLst/>
          </a:prstGeom>
          <a:solidFill>
            <a:srgbClr val="1F3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B710C3-3423-4FAC-B296-58F9C67F36A8}"/>
              </a:ext>
            </a:extLst>
          </p:cNvPr>
          <p:cNvSpPr txBox="1"/>
          <p:nvPr/>
        </p:nvSpPr>
        <p:spPr>
          <a:xfrm>
            <a:off x="969769" y="332657"/>
            <a:ext cx="7204461" cy="360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dirty="0">
                <a:solidFill>
                  <a:srgbClr val="FFFFFF"/>
                </a:solidFill>
                <a:latin typeface="+mj-lt"/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Pour plus </a:t>
            </a:r>
            <a:r>
              <a:rPr lang="en-US" sz="4700" dirty="0" err="1">
                <a:solidFill>
                  <a:srgbClr val="FFFFFF"/>
                </a:solidFill>
                <a:latin typeface="+mj-lt"/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d’informations</a:t>
            </a:r>
            <a:r>
              <a:rPr lang="en-US" sz="4700" dirty="0">
                <a:solidFill>
                  <a:srgbClr val="FFFFFF"/>
                </a:solidFill>
                <a:latin typeface="+mj-lt"/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: </a:t>
            </a:r>
            <a:r>
              <a:rPr lang="en-US" sz="47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www.acerolaonline.fr</a:t>
            </a:r>
            <a:endParaRPr lang="en-US" sz="4700" dirty="0">
              <a:solidFill>
                <a:schemeClr val="bg1">
                  <a:lumMod val="9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700" dirty="0">
              <a:solidFill>
                <a:srgbClr val="FFFFFF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 sz="1000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25</a:t>
            </a:fld>
            <a:endParaRPr lang="en-US" sz="1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BFE0F1-404D-4619-99D5-BCC22174B1B2}"/>
              </a:ext>
            </a:extLst>
          </p:cNvPr>
          <p:cNvSpPr txBox="1"/>
          <p:nvPr/>
        </p:nvSpPr>
        <p:spPr>
          <a:xfrm>
            <a:off x="495477" y="5046050"/>
            <a:ext cx="79757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Contactez</a:t>
            </a:r>
          </a:p>
          <a:p>
            <a:pPr algn="ctr"/>
            <a:r>
              <a:rPr lang="fr-FR" dirty="0"/>
              <a:t>Sandrine Beaulieu </a:t>
            </a:r>
          </a:p>
          <a:p>
            <a:pPr algn="ctr"/>
            <a:r>
              <a:rPr lang="fr-FR" dirty="0"/>
              <a:t>au 06 26 03 07 98 ou 01 43 04 49 00</a:t>
            </a:r>
            <a:endParaRPr lang="fr-FR" dirty="0">
              <a:hlinkClick r:id="rId3"/>
            </a:endParaRPr>
          </a:p>
          <a:p>
            <a:pPr algn="ctr"/>
            <a:r>
              <a:rPr lang="fr-FR" dirty="0">
                <a:hlinkClick r:id="rId3"/>
              </a:rPr>
              <a:t>sandrine@acerolaonline.fr</a:t>
            </a:r>
            <a:endParaRPr lang="fr-F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14">
            <a:extLst>
              <a:ext uri="{FF2B5EF4-FFF2-40B4-BE49-F238E27FC236}">
                <a16:creationId xmlns:a16="http://schemas.microsoft.com/office/drawing/2014/main" id="{91677DE1-3AA4-4DEF-9B91-986D6C130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C5C27E76-C885-46A9-B0EE-5D89E9301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18">
            <a:extLst>
              <a:ext uri="{FF2B5EF4-FFF2-40B4-BE49-F238E27FC236}">
                <a16:creationId xmlns:a16="http://schemas.microsoft.com/office/drawing/2014/main" id="{58ED93F6-E5ED-425C-B76D-1E0CFC63E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23005E1-064D-41AC-97A9-EC6D02120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20">
              <a:extLst>
                <a:ext uri="{FF2B5EF4-FFF2-40B4-BE49-F238E27FC236}">
                  <a16:creationId xmlns:a16="http://schemas.microsoft.com/office/drawing/2014/main" id="{8DD457E8-ED3B-498D-8786-AC15A7054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B159505-1A20-4017-B7B3-AC2F37D24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22">
              <a:extLst>
                <a:ext uri="{FF2B5EF4-FFF2-40B4-BE49-F238E27FC236}">
                  <a16:creationId xmlns:a16="http://schemas.microsoft.com/office/drawing/2014/main" id="{3FD5B35B-3A5B-4161-8834-3D7A9BBE5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36940A9-0DCC-4E1F-9334-52B07D32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24">
              <a:extLst>
                <a:ext uri="{FF2B5EF4-FFF2-40B4-BE49-F238E27FC236}">
                  <a16:creationId xmlns:a16="http://schemas.microsoft.com/office/drawing/2014/main" id="{B8071DEB-F646-48FE-A186-063D30214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Rectangle 26">
            <a:extLst>
              <a:ext uri="{FF2B5EF4-FFF2-40B4-BE49-F238E27FC236}">
                <a16:creationId xmlns:a16="http://schemas.microsoft.com/office/drawing/2014/main" id="{AD2DAA8B-CC80-4D45-AD74-C755DBC1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28">
            <a:extLst>
              <a:ext uri="{FF2B5EF4-FFF2-40B4-BE49-F238E27FC236}">
                <a16:creationId xmlns:a16="http://schemas.microsoft.com/office/drawing/2014/main" id="{0CE77FF8-0A1D-4DDC-AB7D-2656DFC3C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6F2AB6A-155C-416C-A7B0-EB9D7545D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30">
              <a:extLst>
                <a:ext uri="{FF2B5EF4-FFF2-40B4-BE49-F238E27FC236}">
                  <a16:creationId xmlns:a16="http://schemas.microsoft.com/office/drawing/2014/main" id="{C8D4EA03-356E-4E81-83FF-331C2841E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98E8CA-FEB5-41C8-A811-921B3BA9A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32">
              <a:extLst>
                <a:ext uri="{FF2B5EF4-FFF2-40B4-BE49-F238E27FC236}">
                  <a16:creationId xmlns:a16="http://schemas.microsoft.com/office/drawing/2014/main" id="{76B39F3F-4FC4-487F-AF67-08D6603EA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35696" y="969641"/>
            <a:ext cx="5796567" cy="3251447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Annexes </a:t>
            </a:r>
            <a:b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200" dirty="0">
                <a:solidFill>
                  <a:schemeClr val="bg1"/>
                </a:solidFill>
              </a:rPr>
              <a:t>Le concept </a:t>
            </a: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Acérola Online en images</a:t>
            </a:r>
            <a:endParaRPr lang="en-US" sz="4200" i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2" name="Rectangle 34">
            <a:extLst>
              <a:ext uri="{FF2B5EF4-FFF2-40B4-BE49-F238E27FC236}">
                <a16:creationId xmlns:a16="http://schemas.microsoft.com/office/drawing/2014/main" id="{B6F54490-0AEE-42D1-ADBC-9285945DD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6262FB0-BE3C-47F4-B19B-2A6F3F401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BB584BC-D991-490D-BC4A-C7CEE2ECC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F09230B-08D6-42F7-9503-AFE259555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9BA5DAA-8A62-46B3-962D-E8BC3DF80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E803A94-07B1-4673-A313-63F97F6BD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A8B15E3A-1007-4EB5-AA8F-001C75B45976}" type="slidenum">
              <a:rPr lang="en-US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26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3506C0A2-EE88-4CE4-906A-9E6F3DBE18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9866"/>
            <a:ext cx="1872208" cy="83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33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4760132"/>
            <a:ext cx="296056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tableau de bord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4C110BA-81E8-4247-853A-5F2B93E9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37825"/>
          </a:xfrm>
          <a:custGeom>
            <a:avLst/>
            <a:gdLst>
              <a:gd name="connsiteX0" fmla="*/ 0 w 12192000"/>
              <a:gd name="connsiteY0" fmla="*/ 0 h 4537825"/>
              <a:gd name="connsiteX1" fmla="*/ 12192000 w 12192000"/>
              <a:gd name="connsiteY1" fmla="*/ 0 h 4537825"/>
              <a:gd name="connsiteX2" fmla="*/ 12192000 w 12192000"/>
              <a:gd name="connsiteY2" fmla="*/ 3020937 h 4537825"/>
              <a:gd name="connsiteX3" fmla="*/ 12192000 w 12192000"/>
              <a:gd name="connsiteY3" fmla="*/ 3213062 h 4537825"/>
              <a:gd name="connsiteX4" fmla="*/ 12192000 w 12192000"/>
              <a:gd name="connsiteY4" fmla="*/ 4188880 h 4537825"/>
              <a:gd name="connsiteX5" fmla="*/ 12113803 w 12192000"/>
              <a:gd name="connsiteY5" fmla="*/ 4197163 h 4537825"/>
              <a:gd name="connsiteX6" fmla="*/ 6753597 w 12192000"/>
              <a:gd name="connsiteY6" fmla="*/ 4520720 h 4537825"/>
              <a:gd name="connsiteX7" fmla="*/ 400746 w 12192000"/>
              <a:gd name="connsiteY7" fmla="*/ 4349377 h 4537825"/>
              <a:gd name="connsiteX8" fmla="*/ 0 w 12192000"/>
              <a:gd name="connsiteY8" fmla="*/ 4312401 h 4537825"/>
              <a:gd name="connsiteX9" fmla="*/ 0 w 12192000"/>
              <a:gd name="connsiteY9" fmla="*/ 3213062 h 4537825"/>
              <a:gd name="connsiteX10" fmla="*/ 0 w 12192000"/>
              <a:gd name="connsiteY10" fmla="*/ 3020937 h 453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537825">
                <a:moveTo>
                  <a:pt x="0" y="0"/>
                </a:moveTo>
                <a:lnTo>
                  <a:pt x="12192000" y="0"/>
                </a:lnTo>
                <a:lnTo>
                  <a:pt x="12192000" y="3020937"/>
                </a:lnTo>
                <a:lnTo>
                  <a:pt x="12192000" y="3213062"/>
                </a:lnTo>
                <a:lnTo>
                  <a:pt x="12192000" y="4188880"/>
                </a:lnTo>
                <a:lnTo>
                  <a:pt x="12113803" y="4197163"/>
                </a:lnTo>
                <a:cubicBezTo>
                  <a:pt x="10139508" y="4395112"/>
                  <a:pt x="8237152" y="4488115"/>
                  <a:pt x="6753597" y="4520720"/>
                </a:cubicBezTo>
                <a:cubicBezTo>
                  <a:pt x="4940362" y="4560569"/>
                  <a:pt x="2657278" y="4541239"/>
                  <a:pt x="400746" y="4349377"/>
                </a:cubicBezTo>
                <a:lnTo>
                  <a:pt x="0" y="4312401"/>
                </a:lnTo>
                <a:lnTo>
                  <a:pt x="0" y="3213062"/>
                </a:lnTo>
                <a:lnTo>
                  <a:pt x="0" y="3020937"/>
                </a:lnTo>
                <a:close/>
              </a:path>
            </a:pathLst>
          </a:custGeom>
          <a:solidFill>
            <a:schemeClr val="tx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2410" y="320040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>
              <a:solidFill>
                <a:srgbClr val="898989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F9CAA71-2B49-45CE-A1AC-68921EFBF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69" y="671951"/>
            <a:ext cx="7302407" cy="3359108"/>
          </a:xfrm>
          <a:prstGeom prst="rect">
            <a:avLst/>
          </a:prstGeom>
        </p:spPr>
      </p:pic>
      <p:sp>
        <p:nvSpPr>
          <p:cNvPr id="10" name="Titre 1"/>
          <p:cNvSpPr txBox="1">
            <a:spLocks/>
          </p:cNvSpPr>
          <p:nvPr/>
        </p:nvSpPr>
        <p:spPr>
          <a:xfrm>
            <a:off x="3627038" y="4767659"/>
            <a:ext cx="4937521" cy="1829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dirty="0"/>
              <a:t>Sur la page </a:t>
            </a:r>
            <a:r>
              <a:rPr lang="en-US" sz="1500" dirty="0" err="1"/>
              <a:t>d’accueil</a:t>
            </a:r>
            <a:r>
              <a:rPr lang="en-US" sz="1500" dirty="0"/>
              <a:t> de </a:t>
            </a:r>
            <a:r>
              <a:rPr lang="en-US" sz="1500" dirty="0" err="1"/>
              <a:t>leur</a:t>
            </a:r>
            <a:r>
              <a:rPr lang="en-US" sz="1500" dirty="0"/>
              <a:t> </a:t>
            </a:r>
            <a:r>
              <a:rPr lang="en-US" sz="1500" dirty="0" err="1"/>
              <a:t>compte</a:t>
            </a:r>
            <a:r>
              <a:rPr lang="en-US" sz="1500" dirty="0"/>
              <a:t> en </a:t>
            </a:r>
            <a:r>
              <a:rPr lang="en-US" sz="1500" dirty="0" err="1"/>
              <a:t>ligne</a:t>
            </a:r>
            <a:r>
              <a:rPr lang="en-US" sz="1500" dirty="0"/>
              <a:t>, </a:t>
            </a:r>
            <a:r>
              <a:rPr lang="en-US" sz="1500" dirty="0" err="1"/>
              <a:t>nos</a:t>
            </a:r>
            <a:r>
              <a:rPr lang="en-US" sz="1500" dirty="0"/>
              <a:t> clients </a:t>
            </a:r>
            <a:r>
              <a:rPr lang="en-US" sz="1500" dirty="0" err="1"/>
              <a:t>trouvent</a:t>
            </a:r>
            <a:r>
              <a:rPr lang="en-US" sz="1500" dirty="0"/>
              <a:t> les </a:t>
            </a:r>
            <a:r>
              <a:rPr lang="en-US" sz="1500" dirty="0" err="1"/>
              <a:t>informations</a:t>
            </a:r>
            <a:r>
              <a:rPr lang="en-US" sz="1500" dirty="0"/>
              <a:t> </a:t>
            </a:r>
            <a:r>
              <a:rPr lang="en-US" sz="1500" dirty="0" err="1"/>
              <a:t>essentielles</a:t>
            </a:r>
            <a:r>
              <a:rPr lang="en-US" sz="1500" dirty="0"/>
              <a:t> 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/>
              <a:t>Projets</a:t>
            </a:r>
            <a:r>
              <a:rPr lang="en-US" sz="1500" dirty="0"/>
              <a:t> </a:t>
            </a:r>
            <a:r>
              <a:rPr lang="en-US" sz="1500" dirty="0" err="1"/>
              <a:t>travaillés</a:t>
            </a:r>
            <a:r>
              <a:rPr lang="en-US" sz="1500" dirty="0"/>
              <a:t> pendant le </a:t>
            </a:r>
            <a:r>
              <a:rPr lang="en-US" sz="1500" dirty="0" err="1"/>
              <a:t>bilan</a:t>
            </a:r>
            <a:r>
              <a:rPr lang="en-US" sz="1500" dirty="0"/>
              <a:t> </a:t>
            </a:r>
            <a:r>
              <a:rPr lang="en-US" sz="1500" dirty="0" err="1"/>
              <a:t>compétences</a:t>
            </a:r>
            <a:endParaRPr lang="en-US" sz="15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/>
              <a:t>Coordonnées</a:t>
            </a:r>
            <a:r>
              <a:rPr lang="en-US" sz="1500" dirty="0"/>
              <a:t> du consultant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Notes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Activation de la </a:t>
            </a:r>
            <a:r>
              <a:rPr lang="en-US" sz="1500" dirty="0" err="1"/>
              <a:t>visioconférence</a:t>
            </a:r>
            <a:endParaRPr lang="en-US" sz="15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/>
              <a:t>Messagerie</a:t>
            </a:r>
            <a:endParaRPr lang="en-US" sz="15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273817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4760132"/>
            <a:ext cx="296056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parcours de bilan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4C110BA-81E8-4247-853A-5F2B93E9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37825"/>
          </a:xfrm>
          <a:custGeom>
            <a:avLst/>
            <a:gdLst>
              <a:gd name="connsiteX0" fmla="*/ 0 w 12192000"/>
              <a:gd name="connsiteY0" fmla="*/ 0 h 4537825"/>
              <a:gd name="connsiteX1" fmla="*/ 12192000 w 12192000"/>
              <a:gd name="connsiteY1" fmla="*/ 0 h 4537825"/>
              <a:gd name="connsiteX2" fmla="*/ 12192000 w 12192000"/>
              <a:gd name="connsiteY2" fmla="*/ 3020937 h 4537825"/>
              <a:gd name="connsiteX3" fmla="*/ 12192000 w 12192000"/>
              <a:gd name="connsiteY3" fmla="*/ 3213062 h 4537825"/>
              <a:gd name="connsiteX4" fmla="*/ 12192000 w 12192000"/>
              <a:gd name="connsiteY4" fmla="*/ 4188880 h 4537825"/>
              <a:gd name="connsiteX5" fmla="*/ 12113803 w 12192000"/>
              <a:gd name="connsiteY5" fmla="*/ 4197163 h 4537825"/>
              <a:gd name="connsiteX6" fmla="*/ 6753597 w 12192000"/>
              <a:gd name="connsiteY6" fmla="*/ 4520720 h 4537825"/>
              <a:gd name="connsiteX7" fmla="*/ 400746 w 12192000"/>
              <a:gd name="connsiteY7" fmla="*/ 4349377 h 4537825"/>
              <a:gd name="connsiteX8" fmla="*/ 0 w 12192000"/>
              <a:gd name="connsiteY8" fmla="*/ 4312401 h 4537825"/>
              <a:gd name="connsiteX9" fmla="*/ 0 w 12192000"/>
              <a:gd name="connsiteY9" fmla="*/ 3213062 h 4537825"/>
              <a:gd name="connsiteX10" fmla="*/ 0 w 12192000"/>
              <a:gd name="connsiteY10" fmla="*/ 3020937 h 453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537825">
                <a:moveTo>
                  <a:pt x="0" y="0"/>
                </a:moveTo>
                <a:lnTo>
                  <a:pt x="12192000" y="0"/>
                </a:lnTo>
                <a:lnTo>
                  <a:pt x="12192000" y="3020937"/>
                </a:lnTo>
                <a:lnTo>
                  <a:pt x="12192000" y="3213062"/>
                </a:lnTo>
                <a:lnTo>
                  <a:pt x="12192000" y="4188880"/>
                </a:lnTo>
                <a:lnTo>
                  <a:pt x="12113803" y="4197163"/>
                </a:lnTo>
                <a:cubicBezTo>
                  <a:pt x="10139508" y="4395112"/>
                  <a:pt x="8237152" y="4488115"/>
                  <a:pt x="6753597" y="4520720"/>
                </a:cubicBezTo>
                <a:cubicBezTo>
                  <a:pt x="4940362" y="4560569"/>
                  <a:pt x="2657278" y="4541239"/>
                  <a:pt x="400746" y="4349377"/>
                </a:cubicBezTo>
                <a:lnTo>
                  <a:pt x="0" y="4312401"/>
                </a:lnTo>
                <a:lnTo>
                  <a:pt x="0" y="3213062"/>
                </a:lnTo>
                <a:lnTo>
                  <a:pt x="0" y="3020937"/>
                </a:lnTo>
                <a:close/>
              </a:path>
            </a:pathLst>
          </a:custGeom>
          <a:solidFill>
            <a:schemeClr val="tx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2410" y="320040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28</a:t>
            </a:fld>
            <a:endParaRPr lang="en-US">
              <a:solidFill>
                <a:srgbClr val="898989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8879CC-58DF-4383-99A7-3F47480BE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094" y="671951"/>
            <a:ext cx="7548556" cy="3359108"/>
          </a:xfrm>
          <a:prstGeom prst="rect">
            <a:avLst/>
          </a:prstGeom>
        </p:spPr>
      </p:pic>
      <p:sp>
        <p:nvSpPr>
          <p:cNvPr id="10" name="Titre 1"/>
          <p:cNvSpPr txBox="1">
            <a:spLocks/>
          </p:cNvSpPr>
          <p:nvPr/>
        </p:nvSpPr>
        <p:spPr>
          <a:xfrm>
            <a:off x="3838835" y="4767660"/>
            <a:ext cx="4711405" cy="1770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Il </a:t>
            </a:r>
            <a:r>
              <a:rPr lang="en-US" dirty="0" err="1"/>
              <a:t>comprend</a:t>
            </a:r>
            <a:r>
              <a:rPr lang="en-US" dirty="0"/>
              <a:t> des étapes qui </a:t>
            </a:r>
            <a:r>
              <a:rPr lang="en-US" dirty="0" err="1"/>
              <a:t>permettent</a:t>
            </a:r>
            <a:r>
              <a:rPr lang="en-US" dirty="0"/>
              <a:t> de </a:t>
            </a:r>
            <a:r>
              <a:rPr lang="en-US" dirty="0" err="1"/>
              <a:t>constituer</a:t>
            </a:r>
            <a:r>
              <a:rPr lang="en-US" dirty="0"/>
              <a:t> le nouveau </a:t>
            </a:r>
            <a:r>
              <a:rPr lang="en-US" dirty="0" err="1"/>
              <a:t>projet</a:t>
            </a:r>
            <a:r>
              <a:rPr lang="en-US" dirty="0"/>
              <a:t> </a:t>
            </a:r>
            <a:r>
              <a:rPr lang="en-US" dirty="0" err="1"/>
              <a:t>professionnel</a:t>
            </a:r>
            <a:r>
              <a:rPr lang="en-US" dirty="0"/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2912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4760132"/>
            <a:ext cx="296056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</a:t>
            </a:r>
            <a:r>
              <a:rPr lang="en-US" sz="3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prépartion</a:t>
            </a:r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des séances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4C110BA-81E8-4247-853A-5F2B93E9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37825"/>
          </a:xfrm>
          <a:custGeom>
            <a:avLst/>
            <a:gdLst>
              <a:gd name="connsiteX0" fmla="*/ 0 w 12192000"/>
              <a:gd name="connsiteY0" fmla="*/ 0 h 4537825"/>
              <a:gd name="connsiteX1" fmla="*/ 12192000 w 12192000"/>
              <a:gd name="connsiteY1" fmla="*/ 0 h 4537825"/>
              <a:gd name="connsiteX2" fmla="*/ 12192000 w 12192000"/>
              <a:gd name="connsiteY2" fmla="*/ 3020937 h 4537825"/>
              <a:gd name="connsiteX3" fmla="*/ 12192000 w 12192000"/>
              <a:gd name="connsiteY3" fmla="*/ 3213062 h 4537825"/>
              <a:gd name="connsiteX4" fmla="*/ 12192000 w 12192000"/>
              <a:gd name="connsiteY4" fmla="*/ 4188880 h 4537825"/>
              <a:gd name="connsiteX5" fmla="*/ 12113803 w 12192000"/>
              <a:gd name="connsiteY5" fmla="*/ 4197163 h 4537825"/>
              <a:gd name="connsiteX6" fmla="*/ 6753597 w 12192000"/>
              <a:gd name="connsiteY6" fmla="*/ 4520720 h 4537825"/>
              <a:gd name="connsiteX7" fmla="*/ 400746 w 12192000"/>
              <a:gd name="connsiteY7" fmla="*/ 4349377 h 4537825"/>
              <a:gd name="connsiteX8" fmla="*/ 0 w 12192000"/>
              <a:gd name="connsiteY8" fmla="*/ 4312401 h 4537825"/>
              <a:gd name="connsiteX9" fmla="*/ 0 w 12192000"/>
              <a:gd name="connsiteY9" fmla="*/ 3213062 h 4537825"/>
              <a:gd name="connsiteX10" fmla="*/ 0 w 12192000"/>
              <a:gd name="connsiteY10" fmla="*/ 3020937 h 453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537825">
                <a:moveTo>
                  <a:pt x="0" y="0"/>
                </a:moveTo>
                <a:lnTo>
                  <a:pt x="12192000" y="0"/>
                </a:lnTo>
                <a:lnTo>
                  <a:pt x="12192000" y="3020937"/>
                </a:lnTo>
                <a:lnTo>
                  <a:pt x="12192000" y="3213062"/>
                </a:lnTo>
                <a:lnTo>
                  <a:pt x="12192000" y="4188880"/>
                </a:lnTo>
                <a:lnTo>
                  <a:pt x="12113803" y="4197163"/>
                </a:lnTo>
                <a:cubicBezTo>
                  <a:pt x="10139508" y="4395112"/>
                  <a:pt x="8237152" y="4488115"/>
                  <a:pt x="6753597" y="4520720"/>
                </a:cubicBezTo>
                <a:cubicBezTo>
                  <a:pt x="4940362" y="4560569"/>
                  <a:pt x="2657278" y="4541239"/>
                  <a:pt x="400746" y="4349377"/>
                </a:cubicBezTo>
                <a:lnTo>
                  <a:pt x="0" y="4312401"/>
                </a:lnTo>
                <a:lnTo>
                  <a:pt x="0" y="3213062"/>
                </a:lnTo>
                <a:lnTo>
                  <a:pt x="0" y="3020937"/>
                </a:lnTo>
                <a:close/>
              </a:path>
            </a:pathLst>
          </a:custGeom>
          <a:solidFill>
            <a:schemeClr val="tx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2410" y="320040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29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838835" y="4767660"/>
            <a:ext cx="4711405" cy="1770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Pour </a:t>
            </a:r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rendez-vous</a:t>
            </a:r>
            <a:r>
              <a:rPr lang="en-US" dirty="0"/>
              <a:t>, des documents </a:t>
            </a:r>
            <a:r>
              <a:rPr lang="en-US" dirty="0" err="1"/>
              <a:t>sont</a:t>
            </a:r>
            <a:r>
              <a:rPr lang="en-US" dirty="0"/>
              <a:t> à </a:t>
            </a:r>
            <a:r>
              <a:rPr lang="en-US" dirty="0" err="1"/>
              <a:t>compléter</a:t>
            </a:r>
            <a:r>
              <a:rPr lang="en-US" dirty="0"/>
              <a:t> et des tests à passer.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71E54D-9A80-48B5-8BC2-56B10F8D2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88" y="1174614"/>
            <a:ext cx="8313584" cy="156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513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4760132"/>
            <a:ext cx="296056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 tests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4C110BA-81E8-4247-853A-5F2B93E9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37825"/>
          </a:xfrm>
          <a:custGeom>
            <a:avLst/>
            <a:gdLst>
              <a:gd name="connsiteX0" fmla="*/ 0 w 12192000"/>
              <a:gd name="connsiteY0" fmla="*/ 0 h 4537825"/>
              <a:gd name="connsiteX1" fmla="*/ 12192000 w 12192000"/>
              <a:gd name="connsiteY1" fmla="*/ 0 h 4537825"/>
              <a:gd name="connsiteX2" fmla="*/ 12192000 w 12192000"/>
              <a:gd name="connsiteY2" fmla="*/ 3020937 h 4537825"/>
              <a:gd name="connsiteX3" fmla="*/ 12192000 w 12192000"/>
              <a:gd name="connsiteY3" fmla="*/ 3213062 h 4537825"/>
              <a:gd name="connsiteX4" fmla="*/ 12192000 w 12192000"/>
              <a:gd name="connsiteY4" fmla="*/ 4188880 h 4537825"/>
              <a:gd name="connsiteX5" fmla="*/ 12113803 w 12192000"/>
              <a:gd name="connsiteY5" fmla="*/ 4197163 h 4537825"/>
              <a:gd name="connsiteX6" fmla="*/ 6753597 w 12192000"/>
              <a:gd name="connsiteY6" fmla="*/ 4520720 h 4537825"/>
              <a:gd name="connsiteX7" fmla="*/ 400746 w 12192000"/>
              <a:gd name="connsiteY7" fmla="*/ 4349377 h 4537825"/>
              <a:gd name="connsiteX8" fmla="*/ 0 w 12192000"/>
              <a:gd name="connsiteY8" fmla="*/ 4312401 h 4537825"/>
              <a:gd name="connsiteX9" fmla="*/ 0 w 12192000"/>
              <a:gd name="connsiteY9" fmla="*/ 3213062 h 4537825"/>
              <a:gd name="connsiteX10" fmla="*/ 0 w 12192000"/>
              <a:gd name="connsiteY10" fmla="*/ 3020937 h 453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537825">
                <a:moveTo>
                  <a:pt x="0" y="0"/>
                </a:moveTo>
                <a:lnTo>
                  <a:pt x="12192000" y="0"/>
                </a:lnTo>
                <a:lnTo>
                  <a:pt x="12192000" y="3020937"/>
                </a:lnTo>
                <a:lnTo>
                  <a:pt x="12192000" y="3213062"/>
                </a:lnTo>
                <a:lnTo>
                  <a:pt x="12192000" y="4188880"/>
                </a:lnTo>
                <a:lnTo>
                  <a:pt x="12113803" y="4197163"/>
                </a:lnTo>
                <a:cubicBezTo>
                  <a:pt x="10139508" y="4395112"/>
                  <a:pt x="8237152" y="4488115"/>
                  <a:pt x="6753597" y="4520720"/>
                </a:cubicBezTo>
                <a:cubicBezTo>
                  <a:pt x="4940362" y="4560569"/>
                  <a:pt x="2657278" y="4541239"/>
                  <a:pt x="400746" y="4349377"/>
                </a:cubicBezTo>
                <a:lnTo>
                  <a:pt x="0" y="4312401"/>
                </a:lnTo>
                <a:lnTo>
                  <a:pt x="0" y="3213062"/>
                </a:lnTo>
                <a:lnTo>
                  <a:pt x="0" y="3020937"/>
                </a:lnTo>
                <a:close/>
              </a:path>
            </a:pathLst>
          </a:custGeom>
          <a:solidFill>
            <a:schemeClr val="tx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2410" y="320040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30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838835" y="4767660"/>
            <a:ext cx="4711405" cy="1770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Tests </a:t>
            </a:r>
            <a:r>
              <a:rPr lang="en-US" dirty="0" err="1"/>
              <a:t>psychotechniques</a:t>
            </a:r>
            <a:r>
              <a:rPr lang="en-US" dirty="0"/>
              <a:t> et tests </a:t>
            </a:r>
            <a:r>
              <a:rPr lang="en-US" dirty="0" err="1"/>
              <a:t>d’aptitude</a:t>
            </a:r>
            <a:r>
              <a:rPr lang="en-US" dirty="0"/>
              <a:t> </a:t>
            </a:r>
            <a:r>
              <a:rPr lang="en-US" dirty="0" err="1"/>
              <a:t>permettent</a:t>
            </a:r>
            <a:r>
              <a:rPr lang="en-US" dirty="0"/>
              <a:t> de faire le point sur </a:t>
            </a:r>
            <a:r>
              <a:rPr lang="en-US" dirty="0" err="1"/>
              <a:t>ses</a:t>
            </a:r>
            <a:r>
              <a:rPr lang="en-US" dirty="0"/>
              <a:t> </a:t>
            </a:r>
            <a:r>
              <a:rPr lang="en-US" dirty="0" err="1"/>
              <a:t>intérêts</a:t>
            </a:r>
            <a:r>
              <a:rPr lang="en-US" dirty="0"/>
              <a:t> </a:t>
            </a:r>
            <a:r>
              <a:rPr lang="en-US" dirty="0" err="1"/>
              <a:t>professionnels</a:t>
            </a:r>
            <a:r>
              <a:rPr lang="en-US" dirty="0"/>
              <a:t>, </a:t>
            </a:r>
            <a:r>
              <a:rPr lang="en-US" dirty="0" err="1"/>
              <a:t>ses</a:t>
            </a:r>
            <a:r>
              <a:rPr lang="en-US" dirty="0"/>
              <a:t> motivations,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personnalité</a:t>
            </a:r>
            <a:r>
              <a:rPr lang="en-US" dirty="0"/>
              <a:t> et </a:t>
            </a:r>
            <a:r>
              <a:rPr lang="en-US" dirty="0" err="1"/>
              <a:t>ses</a:t>
            </a:r>
            <a:r>
              <a:rPr lang="en-US" dirty="0"/>
              <a:t> </a:t>
            </a:r>
            <a:r>
              <a:rPr lang="en-US" dirty="0" err="1"/>
              <a:t>compétences</a:t>
            </a:r>
            <a:r>
              <a:rPr lang="en-US" dirty="0"/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E8598E-E90B-4B52-BFB5-59ECF339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96" y="529126"/>
            <a:ext cx="8623820" cy="365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89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4760132"/>
            <a:ext cx="296056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</a:t>
            </a:r>
            <a:r>
              <a:rPr lang="en-US" sz="3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profil</a:t>
            </a:r>
            <a:endParaRPr lang="en-US" sz="35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4C110BA-81E8-4247-853A-5F2B93E9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37825"/>
          </a:xfrm>
          <a:custGeom>
            <a:avLst/>
            <a:gdLst>
              <a:gd name="connsiteX0" fmla="*/ 0 w 12192000"/>
              <a:gd name="connsiteY0" fmla="*/ 0 h 4537825"/>
              <a:gd name="connsiteX1" fmla="*/ 12192000 w 12192000"/>
              <a:gd name="connsiteY1" fmla="*/ 0 h 4537825"/>
              <a:gd name="connsiteX2" fmla="*/ 12192000 w 12192000"/>
              <a:gd name="connsiteY2" fmla="*/ 3020937 h 4537825"/>
              <a:gd name="connsiteX3" fmla="*/ 12192000 w 12192000"/>
              <a:gd name="connsiteY3" fmla="*/ 3213062 h 4537825"/>
              <a:gd name="connsiteX4" fmla="*/ 12192000 w 12192000"/>
              <a:gd name="connsiteY4" fmla="*/ 4188880 h 4537825"/>
              <a:gd name="connsiteX5" fmla="*/ 12113803 w 12192000"/>
              <a:gd name="connsiteY5" fmla="*/ 4197163 h 4537825"/>
              <a:gd name="connsiteX6" fmla="*/ 6753597 w 12192000"/>
              <a:gd name="connsiteY6" fmla="*/ 4520720 h 4537825"/>
              <a:gd name="connsiteX7" fmla="*/ 400746 w 12192000"/>
              <a:gd name="connsiteY7" fmla="*/ 4349377 h 4537825"/>
              <a:gd name="connsiteX8" fmla="*/ 0 w 12192000"/>
              <a:gd name="connsiteY8" fmla="*/ 4312401 h 4537825"/>
              <a:gd name="connsiteX9" fmla="*/ 0 w 12192000"/>
              <a:gd name="connsiteY9" fmla="*/ 3213062 h 4537825"/>
              <a:gd name="connsiteX10" fmla="*/ 0 w 12192000"/>
              <a:gd name="connsiteY10" fmla="*/ 3020937 h 453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537825">
                <a:moveTo>
                  <a:pt x="0" y="0"/>
                </a:moveTo>
                <a:lnTo>
                  <a:pt x="12192000" y="0"/>
                </a:lnTo>
                <a:lnTo>
                  <a:pt x="12192000" y="3020937"/>
                </a:lnTo>
                <a:lnTo>
                  <a:pt x="12192000" y="3213062"/>
                </a:lnTo>
                <a:lnTo>
                  <a:pt x="12192000" y="4188880"/>
                </a:lnTo>
                <a:lnTo>
                  <a:pt x="12113803" y="4197163"/>
                </a:lnTo>
                <a:cubicBezTo>
                  <a:pt x="10139508" y="4395112"/>
                  <a:pt x="8237152" y="4488115"/>
                  <a:pt x="6753597" y="4520720"/>
                </a:cubicBezTo>
                <a:cubicBezTo>
                  <a:pt x="4940362" y="4560569"/>
                  <a:pt x="2657278" y="4541239"/>
                  <a:pt x="400746" y="4349377"/>
                </a:cubicBezTo>
                <a:lnTo>
                  <a:pt x="0" y="4312401"/>
                </a:lnTo>
                <a:lnTo>
                  <a:pt x="0" y="3213062"/>
                </a:lnTo>
                <a:lnTo>
                  <a:pt x="0" y="3020937"/>
                </a:lnTo>
                <a:close/>
              </a:path>
            </a:pathLst>
          </a:custGeom>
          <a:solidFill>
            <a:schemeClr val="tx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2410" y="320040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31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838835" y="4767660"/>
            <a:ext cx="4711405" cy="1770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A </a:t>
            </a:r>
            <a:r>
              <a:rPr lang="en-US" dirty="0" err="1"/>
              <a:t>partir</a:t>
            </a:r>
            <a:r>
              <a:rPr lang="en-US" dirty="0"/>
              <a:t> des </a:t>
            </a:r>
            <a:r>
              <a:rPr lang="en-US" dirty="0" err="1"/>
              <a:t>expériences</a:t>
            </a:r>
            <a:r>
              <a:rPr lang="en-US" dirty="0"/>
              <a:t> </a:t>
            </a:r>
            <a:r>
              <a:rPr lang="en-US" dirty="0" err="1"/>
              <a:t>professionnelles</a:t>
            </a:r>
            <a:r>
              <a:rPr lang="en-US" dirty="0"/>
              <a:t> </a:t>
            </a:r>
            <a:r>
              <a:rPr lang="en-US" dirty="0" err="1"/>
              <a:t>complétées</a:t>
            </a:r>
            <a:r>
              <a:rPr lang="en-US" dirty="0"/>
              <a:t>, des </a:t>
            </a:r>
            <a:r>
              <a:rPr lang="en-US" dirty="0" err="1"/>
              <a:t>compétences</a:t>
            </a:r>
            <a:r>
              <a:rPr lang="en-US" dirty="0"/>
              <a:t> issues du ROME (</a:t>
            </a:r>
            <a:r>
              <a:rPr lang="en-US" dirty="0" err="1"/>
              <a:t>Répertoire</a:t>
            </a:r>
            <a:r>
              <a:rPr lang="en-US" dirty="0"/>
              <a:t> </a:t>
            </a:r>
            <a:r>
              <a:rPr lang="en-US" dirty="0" err="1"/>
              <a:t>Opérationnelle</a:t>
            </a:r>
            <a:r>
              <a:rPr lang="en-US" dirty="0"/>
              <a:t> des Métiers et des </a:t>
            </a:r>
            <a:r>
              <a:rPr lang="en-US" dirty="0" err="1"/>
              <a:t>Emplois</a:t>
            </a:r>
            <a:r>
              <a:rPr lang="en-US" dirty="0"/>
              <a:t>)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suggérées</a:t>
            </a:r>
            <a:r>
              <a:rPr lang="en-US" dirty="0"/>
              <a:t>. Les clients </a:t>
            </a:r>
            <a:r>
              <a:rPr lang="en-US" dirty="0" err="1"/>
              <a:t>ont</a:t>
            </a:r>
            <a:r>
              <a:rPr lang="en-US" dirty="0"/>
              <a:t> la </a:t>
            </a:r>
            <a:r>
              <a:rPr lang="en-US" dirty="0" err="1"/>
              <a:t>possibilité</a:t>
            </a:r>
            <a:r>
              <a:rPr lang="en-US" dirty="0"/>
              <a:t> </a:t>
            </a:r>
            <a:r>
              <a:rPr lang="en-US" dirty="0" err="1"/>
              <a:t>d’en</a:t>
            </a:r>
            <a:r>
              <a:rPr lang="en-US" dirty="0"/>
              <a:t> </a:t>
            </a:r>
            <a:r>
              <a:rPr lang="en-US" dirty="0" err="1"/>
              <a:t>supprimer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d’en</a:t>
            </a:r>
            <a:r>
              <a:rPr lang="en-US" dirty="0"/>
              <a:t> </a:t>
            </a:r>
            <a:r>
              <a:rPr lang="en-US" dirty="0" err="1"/>
              <a:t>ajouter</a:t>
            </a:r>
            <a:r>
              <a:rPr lang="en-US" dirty="0"/>
              <a:t>.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13B314-7C83-41E8-A8F8-C2C83CE32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55" y="333232"/>
            <a:ext cx="8477527" cy="375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177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4760132"/>
            <a:ext cx="296056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L’analyse</a:t>
            </a:r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des </a:t>
            </a:r>
            <a:r>
              <a:rPr lang="en-US" sz="3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compétences</a:t>
            </a:r>
            <a:endParaRPr lang="en-US" sz="35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4C110BA-81E8-4247-853A-5F2B93E9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37825"/>
          </a:xfrm>
          <a:custGeom>
            <a:avLst/>
            <a:gdLst>
              <a:gd name="connsiteX0" fmla="*/ 0 w 12192000"/>
              <a:gd name="connsiteY0" fmla="*/ 0 h 4537825"/>
              <a:gd name="connsiteX1" fmla="*/ 12192000 w 12192000"/>
              <a:gd name="connsiteY1" fmla="*/ 0 h 4537825"/>
              <a:gd name="connsiteX2" fmla="*/ 12192000 w 12192000"/>
              <a:gd name="connsiteY2" fmla="*/ 3020937 h 4537825"/>
              <a:gd name="connsiteX3" fmla="*/ 12192000 w 12192000"/>
              <a:gd name="connsiteY3" fmla="*/ 3213062 h 4537825"/>
              <a:gd name="connsiteX4" fmla="*/ 12192000 w 12192000"/>
              <a:gd name="connsiteY4" fmla="*/ 4188880 h 4537825"/>
              <a:gd name="connsiteX5" fmla="*/ 12113803 w 12192000"/>
              <a:gd name="connsiteY5" fmla="*/ 4197163 h 4537825"/>
              <a:gd name="connsiteX6" fmla="*/ 6753597 w 12192000"/>
              <a:gd name="connsiteY6" fmla="*/ 4520720 h 4537825"/>
              <a:gd name="connsiteX7" fmla="*/ 400746 w 12192000"/>
              <a:gd name="connsiteY7" fmla="*/ 4349377 h 4537825"/>
              <a:gd name="connsiteX8" fmla="*/ 0 w 12192000"/>
              <a:gd name="connsiteY8" fmla="*/ 4312401 h 4537825"/>
              <a:gd name="connsiteX9" fmla="*/ 0 w 12192000"/>
              <a:gd name="connsiteY9" fmla="*/ 3213062 h 4537825"/>
              <a:gd name="connsiteX10" fmla="*/ 0 w 12192000"/>
              <a:gd name="connsiteY10" fmla="*/ 3020937 h 453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537825">
                <a:moveTo>
                  <a:pt x="0" y="0"/>
                </a:moveTo>
                <a:lnTo>
                  <a:pt x="12192000" y="0"/>
                </a:lnTo>
                <a:lnTo>
                  <a:pt x="12192000" y="3020937"/>
                </a:lnTo>
                <a:lnTo>
                  <a:pt x="12192000" y="3213062"/>
                </a:lnTo>
                <a:lnTo>
                  <a:pt x="12192000" y="4188880"/>
                </a:lnTo>
                <a:lnTo>
                  <a:pt x="12113803" y="4197163"/>
                </a:lnTo>
                <a:cubicBezTo>
                  <a:pt x="10139508" y="4395112"/>
                  <a:pt x="8237152" y="4488115"/>
                  <a:pt x="6753597" y="4520720"/>
                </a:cubicBezTo>
                <a:cubicBezTo>
                  <a:pt x="4940362" y="4560569"/>
                  <a:pt x="2657278" y="4541239"/>
                  <a:pt x="400746" y="4349377"/>
                </a:cubicBezTo>
                <a:lnTo>
                  <a:pt x="0" y="4312401"/>
                </a:lnTo>
                <a:lnTo>
                  <a:pt x="0" y="3213062"/>
                </a:lnTo>
                <a:lnTo>
                  <a:pt x="0" y="3020937"/>
                </a:lnTo>
                <a:close/>
              </a:path>
            </a:pathLst>
          </a:custGeom>
          <a:solidFill>
            <a:schemeClr val="tx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2410" y="320040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32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838835" y="4767660"/>
            <a:ext cx="4711405" cy="1770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Des </a:t>
            </a:r>
            <a:r>
              <a:rPr lang="en-US" dirty="0" err="1"/>
              <a:t>graphiques</a:t>
            </a:r>
            <a:r>
              <a:rPr lang="en-US" dirty="0"/>
              <a:t> </a:t>
            </a:r>
            <a:r>
              <a:rPr lang="en-US" dirty="0" err="1"/>
              <a:t>permettent</a:t>
            </a:r>
            <a:r>
              <a:rPr lang="en-US" dirty="0"/>
              <a:t> de </a:t>
            </a:r>
            <a:r>
              <a:rPr lang="en-US" dirty="0" err="1"/>
              <a:t>visualiser</a:t>
            </a:r>
            <a:r>
              <a:rPr lang="en-US" dirty="0"/>
              <a:t> les </a:t>
            </a:r>
            <a:r>
              <a:rPr lang="en-US" dirty="0" err="1"/>
              <a:t>compétences</a:t>
            </a:r>
            <a:r>
              <a:rPr lang="en-US" dirty="0"/>
              <a:t> </a:t>
            </a:r>
            <a:r>
              <a:rPr lang="en-US" dirty="0" err="1"/>
              <a:t>maîtrisées</a:t>
            </a:r>
            <a:r>
              <a:rPr lang="en-US" dirty="0"/>
              <a:t>, les </a:t>
            </a:r>
            <a:r>
              <a:rPr lang="en-US" dirty="0" err="1"/>
              <a:t>compétences</a:t>
            </a:r>
            <a:r>
              <a:rPr lang="en-US" dirty="0"/>
              <a:t> </a:t>
            </a:r>
            <a:r>
              <a:rPr lang="en-US" dirty="0" err="1"/>
              <a:t>préférées</a:t>
            </a:r>
            <a:r>
              <a:rPr lang="en-US" dirty="0"/>
              <a:t> et les axes de </a:t>
            </a:r>
            <a:r>
              <a:rPr lang="en-US" dirty="0" err="1"/>
              <a:t>progrès</a:t>
            </a:r>
            <a:r>
              <a:rPr lang="en-US" dirty="0"/>
              <a:t>.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27903C7-D850-4FEE-ABF9-FAB79F0B6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" y="-46182"/>
            <a:ext cx="7586661" cy="292004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6A6036-2BFA-4AF5-B19F-C41A89E3F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207" y="1318414"/>
            <a:ext cx="4606479" cy="287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72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4760132"/>
            <a:ext cx="296056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 fiches métiers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4C110BA-81E8-4247-853A-5F2B93E9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37825"/>
          </a:xfrm>
          <a:custGeom>
            <a:avLst/>
            <a:gdLst>
              <a:gd name="connsiteX0" fmla="*/ 0 w 12192000"/>
              <a:gd name="connsiteY0" fmla="*/ 0 h 4537825"/>
              <a:gd name="connsiteX1" fmla="*/ 12192000 w 12192000"/>
              <a:gd name="connsiteY1" fmla="*/ 0 h 4537825"/>
              <a:gd name="connsiteX2" fmla="*/ 12192000 w 12192000"/>
              <a:gd name="connsiteY2" fmla="*/ 3020937 h 4537825"/>
              <a:gd name="connsiteX3" fmla="*/ 12192000 w 12192000"/>
              <a:gd name="connsiteY3" fmla="*/ 3213062 h 4537825"/>
              <a:gd name="connsiteX4" fmla="*/ 12192000 w 12192000"/>
              <a:gd name="connsiteY4" fmla="*/ 4188880 h 4537825"/>
              <a:gd name="connsiteX5" fmla="*/ 12113803 w 12192000"/>
              <a:gd name="connsiteY5" fmla="*/ 4197163 h 4537825"/>
              <a:gd name="connsiteX6" fmla="*/ 6753597 w 12192000"/>
              <a:gd name="connsiteY6" fmla="*/ 4520720 h 4537825"/>
              <a:gd name="connsiteX7" fmla="*/ 400746 w 12192000"/>
              <a:gd name="connsiteY7" fmla="*/ 4349377 h 4537825"/>
              <a:gd name="connsiteX8" fmla="*/ 0 w 12192000"/>
              <a:gd name="connsiteY8" fmla="*/ 4312401 h 4537825"/>
              <a:gd name="connsiteX9" fmla="*/ 0 w 12192000"/>
              <a:gd name="connsiteY9" fmla="*/ 3213062 h 4537825"/>
              <a:gd name="connsiteX10" fmla="*/ 0 w 12192000"/>
              <a:gd name="connsiteY10" fmla="*/ 3020937 h 453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537825">
                <a:moveTo>
                  <a:pt x="0" y="0"/>
                </a:moveTo>
                <a:lnTo>
                  <a:pt x="12192000" y="0"/>
                </a:lnTo>
                <a:lnTo>
                  <a:pt x="12192000" y="3020937"/>
                </a:lnTo>
                <a:lnTo>
                  <a:pt x="12192000" y="3213062"/>
                </a:lnTo>
                <a:lnTo>
                  <a:pt x="12192000" y="4188880"/>
                </a:lnTo>
                <a:lnTo>
                  <a:pt x="12113803" y="4197163"/>
                </a:lnTo>
                <a:cubicBezTo>
                  <a:pt x="10139508" y="4395112"/>
                  <a:pt x="8237152" y="4488115"/>
                  <a:pt x="6753597" y="4520720"/>
                </a:cubicBezTo>
                <a:cubicBezTo>
                  <a:pt x="4940362" y="4560569"/>
                  <a:pt x="2657278" y="4541239"/>
                  <a:pt x="400746" y="4349377"/>
                </a:cubicBezTo>
                <a:lnTo>
                  <a:pt x="0" y="4312401"/>
                </a:lnTo>
                <a:lnTo>
                  <a:pt x="0" y="3213062"/>
                </a:lnTo>
                <a:lnTo>
                  <a:pt x="0" y="3020937"/>
                </a:lnTo>
                <a:close/>
              </a:path>
            </a:pathLst>
          </a:custGeom>
          <a:solidFill>
            <a:schemeClr val="tx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2410" y="320040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33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838835" y="4767660"/>
            <a:ext cx="4711405" cy="1770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La recherche de métiers par </a:t>
            </a:r>
            <a:r>
              <a:rPr lang="en-US" dirty="0" err="1"/>
              <a:t>intitulé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par </a:t>
            </a:r>
            <a:r>
              <a:rPr lang="en-US" dirty="0" err="1"/>
              <a:t>intérêt</a:t>
            </a:r>
            <a:r>
              <a:rPr lang="en-US" dirty="0"/>
              <a:t> </a:t>
            </a:r>
            <a:r>
              <a:rPr lang="en-US" dirty="0" err="1"/>
              <a:t>permet</a:t>
            </a:r>
            <a:r>
              <a:rPr lang="en-US" dirty="0"/>
              <a:t> de </a:t>
            </a:r>
            <a:r>
              <a:rPr lang="en-US" dirty="0" err="1"/>
              <a:t>découvrir</a:t>
            </a:r>
            <a:r>
              <a:rPr lang="en-US" dirty="0"/>
              <a:t> de </a:t>
            </a:r>
            <a:r>
              <a:rPr lang="en-US" dirty="0" err="1"/>
              <a:t>nouvelles</a:t>
            </a:r>
            <a:r>
              <a:rPr lang="en-US" dirty="0"/>
              <a:t> </a:t>
            </a:r>
            <a:r>
              <a:rPr lang="en-US" dirty="0" err="1"/>
              <a:t>idées</a:t>
            </a:r>
            <a:r>
              <a:rPr lang="en-US" dirty="0"/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C00832-B1C4-4287-A1FE-B38720C1D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53" y="537560"/>
            <a:ext cx="8366639" cy="363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67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4760132"/>
            <a:ext cx="296056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 </a:t>
            </a:r>
            <a:r>
              <a:rPr lang="en-US" sz="3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informations</a:t>
            </a:r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métiers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4C110BA-81E8-4247-853A-5F2B93E9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37825"/>
          </a:xfrm>
          <a:custGeom>
            <a:avLst/>
            <a:gdLst>
              <a:gd name="connsiteX0" fmla="*/ 0 w 12192000"/>
              <a:gd name="connsiteY0" fmla="*/ 0 h 4537825"/>
              <a:gd name="connsiteX1" fmla="*/ 12192000 w 12192000"/>
              <a:gd name="connsiteY1" fmla="*/ 0 h 4537825"/>
              <a:gd name="connsiteX2" fmla="*/ 12192000 w 12192000"/>
              <a:gd name="connsiteY2" fmla="*/ 3020937 h 4537825"/>
              <a:gd name="connsiteX3" fmla="*/ 12192000 w 12192000"/>
              <a:gd name="connsiteY3" fmla="*/ 3213062 h 4537825"/>
              <a:gd name="connsiteX4" fmla="*/ 12192000 w 12192000"/>
              <a:gd name="connsiteY4" fmla="*/ 4188880 h 4537825"/>
              <a:gd name="connsiteX5" fmla="*/ 12113803 w 12192000"/>
              <a:gd name="connsiteY5" fmla="*/ 4197163 h 4537825"/>
              <a:gd name="connsiteX6" fmla="*/ 6753597 w 12192000"/>
              <a:gd name="connsiteY6" fmla="*/ 4520720 h 4537825"/>
              <a:gd name="connsiteX7" fmla="*/ 400746 w 12192000"/>
              <a:gd name="connsiteY7" fmla="*/ 4349377 h 4537825"/>
              <a:gd name="connsiteX8" fmla="*/ 0 w 12192000"/>
              <a:gd name="connsiteY8" fmla="*/ 4312401 h 4537825"/>
              <a:gd name="connsiteX9" fmla="*/ 0 w 12192000"/>
              <a:gd name="connsiteY9" fmla="*/ 3213062 h 4537825"/>
              <a:gd name="connsiteX10" fmla="*/ 0 w 12192000"/>
              <a:gd name="connsiteY10" fmla="*/ 3020937 h 453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537825">
                <a:moveTo>
                  <a:pt x="0" y="0"/>
                </a:moveTo>
                <a:lnTo>
                  <a:pt x="12192000" y="0"/>
                </a:lnTo>
                <a:lnTo>
                  <a:pt x="12192000" y="3020937"/>
                </a:lnTo>
                <a:lnTo>
                  <a:pt x="12192000" y="3213062"/>
                </a:lnTo>
                <a:lnTo>
                  <a:pt x="12192000" y="4188880"/>
                </a:lnTo>
                <a:lnTo>
                  <a:pt x="12113803" y="4197163"/>
                </a:lnTo>
                <a:cubicBezTo>
                  <a:pt x="10139508" y="4395112"/>
                  <a:pt x="8237152" y="4488115"/>
                  <a:pt x="6753597" y="4520720"/>
                </a:cubicBezTo>
                <a:cubicBezTo>
                  <a:pt x="4940362" y="4560569"/>
                  <a:pt x="2657278" y="4541239"/>
                  <a:pt x="400746" y="4349377"/>
                </a:cubicBezTo>
                <a:lnTo>
                  <a:pt x="0" y="4312401"/>
                </a:lnTo>
                <a:lnTo>
                  <a:pt x="0" y="3213062"/>
                </a:lnTo>
                <a:lnTo>
                  <a:pt x="0" y="3020937"/>
                </a:lnTo>
                <a:close/>
              </a:path>
            </a:pathLst>
          </a:custGeom>
          <a:solidFill>
            <a:schemeClr val="tx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2410" y="320040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34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838835" y="4767660"/>
            <a:ext cx="4711405" cy="1770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En provenance de sites de </a:t>
            </a:r>
            <a:r>
              <a:rPr lang="en-US" dirty="0" err="1"/>
              <a:t>références</a:t>
            </a:r>
            <a:r>
              <a:rPr lang="en-US" dirty="0"/>
              <a:t>, les </a:t>
            </a:r>
            <a:r>
              <a:rPr lang="en-US" dirty="0" err="1"/>
              <a:t>informations</a:t>
            </a:r>
            <a:r>
              <a:rPr lang="en-US" dirty="0"/>
              <a:t> sur les métiers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essentielles</a:t>
            </a:r>
            <a:r>
              <a:rPr lang="en-US" dirty="0"/>
              <a:t> pour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prise</a:t>
            </a:r>
            <a:r>
              <a:rPr lang="en-US" dirty="0"/>
              <a:t> de </a:t>
            </a:r>
            <a:r>
              <a:rPr lang="en-US" dirty="0" err="1"/>
              <a:t>décision</a:t>
            </a:r>
            <a:r>
              <a:rPr lang="en-US" dirty="0"/>
              <a:t> de reconversion.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DAF636-BBCB-49DD-93F4-0892308F2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19" y="111170"/>
            <a:ext cx="8550240" cy="392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90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4760132"/>
            <a:ext cx="296056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 </a:t>
            </a:r>
            <a:r>
              <a:rPr lang="en-US" sz="3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programme</a:t>
            </a:r>
            <a:r>
              <a:rPr lang="en-US" sz="3500" b="1" dirty="0" err="1"/>
              <a:t>s</a:t>
            </a:r>
            <a:r>
              <a:rPr lang="en-US" sz="3500" b="1" dirty="0"/>
              <a:t> de formation</a:t>
            </a:r>
            <a:endParaRPr lang="en-US" sz="35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4C110BA-81E8-4247-853A-5F2B93E9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37825"/>
          </a:xfrm>
          <a:custGeom>
            <a:avLst/>
            <a:gdLst>
              <a:gd name="connsiteX0" fmla="*/ 0 w 12192000"/>
              <a:gd name="connsiteY0" fmla="*/ 0 h 4537825"/>
              <a:gd name="connsiteX1" fmla="*/ 12192000 w 12192000"/>
              <a:gd name="connsiteY1" fmla="*/ 0 h 4537825"/>
              <a:gd name="connsiteX2" fmla="*/ 12192000 w 12192000"/>
              <a:gd name="connsiteY2" fmla="*/ 3020937 h 4537825"/>
              <a:gd name="connsiteX3" fmla="*/ 12192000 w 12192000"/>
              <a:gd name="connsiteY3" fmla="*/ 3213062 h 4537825"/>
              <a:gd name="connsiteX4" fmla="*/ 12192000 w 12192000"/>
              <a:gd name="connsiteY4" fmla="*/ 4188880 h 4537825"/>
              <a:gd name="connsiteX5" fmla="*/ 12113803 w 12192000"/>
              <a:gd name="connsiteY5" fmla="*/ 4197163 h 4537825"/>
              <a:gd name="connsiteX6" fmla="*/ 6753597 w 12192000"/>
              <a:gd name="connsiteY6" fmla="*/ 4520720 h 4537825"/>
              <a:gd name="connsiteX7" fmla="*/ 400746 w 12192000"/>
              <a:gd name="connsiteY7" fmla="*/ 4349377 h 4537825"/>
              <a:gd name="connsiteX8" fmla="*/ 0 w 12192000"/>
              <a:gd name="connsiteY8" fmla="*/ 4312401 h 4537825"/>
              <a:gd name="connsiteX9" fmla="*/ 0 w 12192000"/>
              <a:gd name="connsiteY9" fmla="*/ 3213062 h 4537825"/>
              <a:gd name="connsiteX10" fmla="*/ 0 w 12192000"/>
              <a:gd name="connsiteY10" fmla="*/ 3020937 h 453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537825">
                <a:moveTo>
                  <a:pt x="0" y="0"/>
                </a:moveTo>
                <a:lnTo>
                  <a:pt x="12192000" y="0"/>
                </a:lnTo>
                <a:lnTo>
                  <a:pt x="12192000" y="3020937"/>
                </a:lnTo>
                <a:lnTo>
                  <a:pt x="12192000" y="3213062"/>
                </a:lnTo>
                <a:lnTo>
                  <a:pt x="12192000" y="4188880"/>
                </a:lnTo>
                <a:lnTo>
                  <a:pt x="12113803" y="4197163"/>
                </a:lnTo>
                <a:cubicBezTo>
                  <a:pt x="10139508" y="4395112"/>
                  <a:pt x="8237152" y="4488115"/>
                  <a:pt x="6753597" y="4520720"/>
                </a:cubicBezTo>
                <a:cubicBezTo>
                  <a:pt x="4940362" y="4560569"/>
                  <a:pt x="2657278" y="4541239"/>
                  <a:pt x="400746" y="4349377"/>
                </a:cubicBezTo>
                <a:lnTo>
                  <a:pt x="0" y="4312401"/>
                </a:lnTo>
                <a:lnTo>
                  <a:pt x="0" y="3213062"/>
                </a:lnTo>
                <a:lnTo>
                  <a:pt x="0" y="3020937"/>
                </a:lnTo>
                <a:close/>
              </a:path>
            </a:pathLst>
          </a:custGeom>
          <a:solidFill>
            <a:schemeClr val="tx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2410" y="320040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35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838835" y="4767660"/>
            <a:ext cx="4711405" cy="1770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Rechercher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formation </a:t>
            </a:r>
            <a:r>
              <a:rPr lang="en-US" dirty="0" err="1"/>
              <a:t>partout</a:t>
            </a:r>
            <a:r>
              <a:rPr lang="en-US" dirty="0"/>
              <a:t> en France dans les catalogues de </a:t>
            </a:r>
            <a:r>
              <a:rPr lang="en-US" dirty="0" err="1"/>
              <a:t>références</a:t>
            </a:r>
            <a:r>
              <a:rPr lang="en-US" dirty="0"/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0A7DFF-935F-4515-922A-D76DBB016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30" y="305329"/>
            <a:ext cx="8341430" cy="389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00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4760132"/>
            <a:ext cx="296056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 entreprises qui </a:t>
            </a:r>
            <a:r>
              <a:rPr lang="en-US" sz="3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recrutent</a:t>
            </a:r>
            <a:endParaRPr lang="en-US" sz="35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4C110BA-81E8-4247-853A-5F2B93E9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37825"/>
          </a:xfrm>
          <a:custGeom>
            <a:avLst/>
            <a:gdLst>
              <a:gd name="connsiteX0" fmla="*/ 0 w 12192000"/>
              <a:gd name="connsiteY0" fmla="*/ 0 h 4537825"/>
              <a:gd name="connsiteX1" fmla="*/ 12192000 w 12192000"/>
              <a:gd name="connsiteY1" fmla="*/ 0 h 4537825"/>
              <a:gd name="connsiteX2" fmla="*/ 12192000 w 12192000"/>
              <a:gd name="connsiteY2" fmla="*/ 3020937 h 4537825"/>
              <a:gd name="connsiteX3" fmla="*/ 12192000 w 12192000"/>
              <a:gd name="connsiteY3" fmla="*/ 3213062 h 4537825"/>
              <a:gd name="connsiteX4" fmla="*/ 12192000 w 12192000"/>
              <a:gd name="connsiteY4" fmla="*/ 4188880 h 4537825"/>
              <a:gd name="connsiteX5" fmla="*/ 12113803 w 12192000"/>
              <a:gd name="connsiteY5" fmla="*/ 4197163 h 4537825"/>
              <a:gd name="connsiteX6" fmla="*/ 6753597 w 12192000"/>
              <a:gd name="connsiteY6" fmla="*/ 4520720 h 4537825"/>
              <a:gd name="connsiteX7" fmla="*/ 400746 w 12192000"/>
              <a:gd name="connsiteY7" fmla="*/ 4349377 h 4537825"/>
              <a:gd name="connsiteX8" fmla="*/ 0 w 12192000"/>
              <a:gd name="connsiteY8" fmla="*/ 4312401 h 4537825"/>
              <a:gd name="connsiteX9" fmla="*/ 0 w 12192000"/>
              <a:gd name="connsiteY9" fmla="*/ 3213062 h 4537825"/>
              <a:gd name="connsiteX10" fmla="*/ 0 w 12192000"/>
              <a:gd name="connsiteY10" fmla="*/ 3020937 h 453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537825">
                <a:moveTo>
                  <a:pt x="0" y="0"/>
                </a:moveTo>
                <a:lnTo>
                  <a:pt x="12192000" y="0"/>
                </a:lnTo>
                <a:lnTo>
                  <a:pt x="12192000" y="3020937"/>
                </a:lnTo>
                <a:lnTo>
                  <a:pt x="12192000" y="3213062"/>
                </a:lnTo>
                <a:lnTo>
                  <a:pt x="12192000" y="4188880"/>
                </a:lnTo>
                <a:lnTo>
                  <a:pt x="12113803" y="4197163"/>
                </a:lnTo>
                <a:cubicBezTo>
                  <a:pt x="10139508" y="4395112"/>
                  <a:pt x="8237152" y="4488115"/>
                  <a:pt x="6753597" y="4520720"/>
                </a:cubicBezTo>
                <a:cubicBezTo>
                  <a:pt x="4940362" y="4560569"/>
                  <a:pt x="2657278" y="4541239"/>
                  <a:pt x="400746" y="4349377"/>
                </a:cubicBezTo>
                <a:lnTo>
                  <a:pt x="0" y="4312401"/>
                </a:lnTo>
                <a:lnTo>
                  <a:pt x="0" y="3213062"/>
                </a:lnTo>
                <a:lnTo>
                  <a:pt x="0" y="3020937"/>
                </a:lnTo>
                <a:close/>
              </a:path>
            </a:pathLst>
          </a:custGeom>
          <a:solidFill>
            <a:schemeClr val="tx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2410" y="320040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36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838835" y="4767660"/>
            <a:ext cx="4711405" cy="1770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Connaître</a:t>
            </a:r>
            <a:r>
              <a:rPr lang="en-US" dirty="0"/>
              <a:t> les entreprises qui </a:t>
            </a:r>
            <a:r>
              <a:rPr lang="en-US" dirty="0" err="1"/>
              <a:t>recrutent</a:t>
            </a:r>
            <a:r>
              <a:rPr lang="en-US" dirty="0"/>
              <a:t> dans le métier </a:t>
            </a:r>
            <a:r>
              <a:rPr lang="en-US" dirty="0" err="1"/>
              <a:t>visé</a:t>
            </a:r>
            <a:r>
              <a:rPr lang="en-US" dirty="0"/>
              <a:t> en </a:t>
            </a:r>
            <a:r>
              <a:rPr lang="en-US" dirty="0" err="1"/>
              <a:t>quelques</a:t>
            </a:r>
            <a:r>
              <a:rPr lang="en-US" dirty="0"/>
              <a:t> </a:t>
            </a:r>
            <a:r>
              <a:rPr lang="en-US" dirty="0" err="1"/>
              <a:t>clics</a:t>
            </a:r>
            <a:r>
              <a:rPr lang="en-US" dirty="0"/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2BCB19-4AC7-4781-8917-92E339E28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27" y="228194"/>
            <a:ext cx="8248041" cy="383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447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4760132"/>
            <a:ext cx="296056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 </a:t>
            </a:r>
            <a:r>
              <a:rPr lang="en-US" sz="3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offres</a:t>
            </a:r>
            <a:r>
              <a:rPr lang="en-US" sz="3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d’emploi</a:t>
            </a:r>
            <a:endParaRPr lang="en-US" sz="35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4C110BA-81E8-4247-853A-5F2B93E9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37825"/>
          </a:xfrm>
          <a:custGeom>
            <a:avLst/>
            <a:gdLst>
              <a:gd name="connsiteX0" fmla="*/ 0 w 12192000"/>
              <a:gd name="connsiteY0" fmla="*/ 0 h 4537825"/>
              <a:gd name="connsiteX1" fmla="*/ 12192000 w 12192000"/>
              <a:gd name="connsiteY1" fmla="*/ 0 h 4537825"/>
              <a:gd name="connsiteX2" fmla="*/ 12192000 w 12192000"/>
              <a:gd name="connsiteY2" fmla="*/ 3020937 h 4537825"/>
              <a:gd name="connsiteX3" fmla="*/ 12192000 w 12192000"/>
              <a:gd name="connsiteY3" fmla="*/ 3213062 h 4537825"/>
              <a:gd name="connsiteX4" fmla="*/ 12192000 w 12192000"/>
              <a:gd name="connsiteY4" fmla="*/ 4188880 h 4537825"/>
              <a:gd name="connsiteX5" fmla="*/ 12113803 w 12192000"/>
              <a:gd name="connsiteY5" fmla="*/ 4197163 h 4537825"/>
              <a:gd name="connsiteX6" fmla="*/ 6753597 w 12192000"/>
              <a:gd name="connsiteY6" fmla="*/ 4520720 h 4537825"/>
              <a:gd name="connsiteX7" fmla="*/ 400746 w 12192000"/>
              <a:gd name="connsiteY7" fmla="*/ 4349377 h 4537825"/>
              <a:gd name="connsiteX8" fmla="*/ 0 w 12192000"/>
              <a:gd name="connsiteY8" fmla="*/ 4312401 h 4537825"/>
              <a:gd name="connsiteX9" fmla="*/ 0 w 12192000"/>
              <a:gd name="connsiteY9" fmla="*/ 3213062 h 4537825"/>
              <a:gd name="connsiteX10" fmla="*/ 0 w 12192000"/>
              <a:gd name="connsiteY10" fmla="*/ 3020937 h 453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537825">
                <a:moveTo>
                  <a:pt x="0" y="0"/>
                </a:moveTo>
                <a:lnTo>
                  <a:pt x="12192000" y="0"/>
                </a:lnTo>
                <a:lnTo>
                  <a:pt x="12192000" y="3020937"/>
                </a:lnTo>
                <a:lnTo>
                  <a:pt x="12192000" y="3213062"/>
                </a:lnTo>
                <a:lnTo>
                  <a:pt x="12192000" y="4188880"/>
                </a:lnTo>
                <a:lnTo>
                  <a:pt x="12113803" y="4197163"/>
                </a:lnTo>
                <a:cubicBezTo>
                  <a:pt x="10139508" y="4395112"/>
                  <a:pt x="8237152" y="4488115"/>
                  <a:pt x="6753597" y="4520720"/>
                </a:cubicBezTo>
                <a:cubicBezTo>
                  <a:pt x="4940362" y="4560569"/>
                  <a:pt x="2657278" y="4541239"/>
                  <a:pt x="400746" y="4349377"/>
                </a:cubicBezTo>
                <a:lnTo>
                  <a:pt x="0" y="4312401"/>
                </a:lnTo>
                <a:lnTo>
                  <a:pt x="0" y="3213062"/>
                </a:lnTo>
                <a:lnTo>
                  <a:pt x="0" y="3020937"/>
                </a:lnTo>
                <a:close/>
              </a:path>
            </a:pathLst>
          </a:custGeom>
          <a:solidFill>
            <a:schemeClr val="tx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2410" y="320040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37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838835" y="4767660"/>
            <a:ext cx="4711405" cy="1770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Trouver</a:t>
            </a:r>
            <a:r>
              <a:rPr lang="en-US" dirty="0"/>
              <a:t> des </a:t>
            </a:r>
            <a:r>
              <a:rPr lang="en-US" dirty="0" err="1"/>
              <a:t>offres</a:t>
            </a:r>
            <a:r>
              <a:rPr lang="en-US" dirty="0"/>
              <a:t> </a:t>
            </a:r>
            <a:r>
              <a:rPr lang="en-US" dirty="0" err="1"/>
              <a:t>d’emploi</a:t>
            </a:r>
            <a:r>
              <a:rPr lang="en-US" dirty="0"/>
              <a:t> sur son </a:t>
            </a:r>
            <a:r>
              <a:rPr lang="en-US" dirty="0" err="1"/>
              <a:t>compte</a:t>
            </a:r>
            <a:r>
              <a:rPr lang="en-US" dirty="0"/>
              <a:t> en </a:t>
            </a:r>
            <a:r>
              <a:rPr lang="en-US" dirty="0" err="1"/>
              <a:t>ligne</a:t>
            </a:r>
            <a:r>
              <a:rPr lang="en-US" dirty="0"/>
              <a:t> grâce à </a:t>
            </a:r>
            <a:r>
              <a:rPr lang="en-US" dirty="0" err="1"/>
              <a:t>l’outil</a:t>
            </a:r>
            <a:r>
              <a:rPr lang="en-US" dirty="0"/>
              <a:t> “Google for job”.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055251-5083-4ACB-ABD5-D06167740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18" y="287839"/>
            <a:ext cx="8773321" cy="396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733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3E4C2AFD-24A1-44DF-A7AC-A28FB881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73" y="4760132"/>
            <a:ext cx="296056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b="1" dirty="0"/>
              <a:t>Tableau de bord candidatures</a:t>
            </a:r>
            <a:endParaRPr lang="en-US" sz="35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4C110BA-81E8-4247-853A-5F2B93E9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37825"/>
          </a:xfrm>
          <a:custGeom>
            <a:avLst/>
            <a:gdLst>
              <a:gd name="connsiteX0" fmla="*/ 0 w 12192000"/>
              <a:gd name="connsiteY0" fmla="*/ 0 h 4537825"/>
              <a:gd name="connsiteX1" fmla="*/ 12192000 w 12192000"/>
              <a:gd name="connsiteY1" fmla="*/ 0 h 4537825"/>
              <a:gd name="connsiteX2" fmla="*/ 12192000 w 12192000"/>
              <a:gd name="connsiteY2" fmla="*/ 3020937 h 4537825"/>
              <a:gd name="connsiteX3" fmla="*/ 12192000 w 12192000"/>
              <a:gd name="connsiteY3" fmla="*/ 3213062 h 4537825"/>
              <a:gd name="connsiteX4" fmla="*/ 12192000 w 12192000"/>
              <a:gd name="connsiteY4" fmla="*/ 4188880 h 4537825"/>
              <a:gd name="connsiteX5" fmla="*/ 12113803 w 12192000"/>
              <a:gd name="connsiteY5" fmla="*/ 4197163 h 4537825"/>
              <a:gd name="connsiteX6" fmla="*/ 6753597 w 12192000"/>
              <a:gd name="connsiteY6" fmla="*/ 4520720 h 4537825"/>
              <a:gd name="connsiteX7" fmla="*/ 400746 w 12192000"/>
              <a:gd name="connsiteY7" fmla="*/ 4349377 h 4537825"/>
              <a:gd name="connsiteX8" fmla="*/ 0 w 12192000"/>
              <a:gd name="connsiteY8" fmla="*/ 4312401 h 4537825"/>
              <a:gd name="connsiteX9" fmla="*/ 0 w 12192000"/>
              <a:gd name="connsiteY9" fmla="*/ 3213062 h 4537825"/>
              <a:gd name="connsiteX10" fmla="*/ 0 w 12192000"/>
              <a:gd name="connsiteY10" fmla="*/ 3020937 h 453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537825">
                <a:moveTo>
                  <a:pt x="0" y="0"/>
                </a:moveTo>
                <a:lnTo>
                  <a:pt x="12192000" y="0"/>
                </a:lnTo>
                <a:lnTo>
                  <a:pt x="12192000" y="3020937"/>
                </a:lnTo>
                <a:lnTo>
                  <a:pt x="12192000" y="3213062"/>
                </a:lnTo>
                <a:lnTo>
                  <a:pt x="12192000" y="4188880"/>
                </a:lnTo>
                <a:lnTo>
                  <a:pt x="12113803" y="4197163"/>
                </a:lnTo>
                <a:cubicBezTo>
                  <a:pt x="10139508" y="4395112"/>
                  <a:pt x="8237152" y="4488115"/>
                  <a:pt x="6753597" y="4520720"/>
                </a:cubicBezTo>
                <a:cubicBezTo>
                  <a:pt x="4940362" y="4560569"/>
                  <a:pt x="2657278" y="4541239"/>
                  <a:pt x="400746" y="4349377"/>
                </a:cubicBezTo>
                <a:lnTo>
                  <a:pt x="0" y="4312401"/>
                </a:lnTo>
                <a:lnTo>
                  <a:pt x="0" y="3213062"/>
                </a:lnTo>
                <a:lnTo>
                  <a:pt x="0" y="3020937"/>
                </a:lnTo>
                <a:close/>
              </a:path>
            </a:pathLst>
          </a:custGeom>
          <a:solidFill>
            <a:schemeClr val="tx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852410" y="320040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8B15E3A-1007-4EB5-AA8F-001C75B45976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3838835" y="4767660"/>
            <a:ext cx="4711405" cy="1770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Postuler</a:t>
            </a:r>
            <a:r>
              <a:rPr lang="en-US" dirty="0"/>
              <a:t> et </a:t>
            </a:r>
            <a:r>
              <a:rPr lang="en-US" dirty="0" err="1"/>
              <a:t>suivre</a:t>
            </a:r>
            <a:r>
              <a:rPr lang="en-US" dirty="0"/>
              <a:t> </a:t>
            </a:r>
            <a:r>
              <a:rPr lang="en-US" dirty="0" err="1"/>
              <a:t>ses</a:t>
            </a:r>
            <a:r>
              <a:rPr lang="en-US" dirty="0"/>
              <a:t> candidatures pendant </a:t>
            </a:r>
            <a:r>
              <a:rPr lang="en-US" dirty="0" err="1"/>
              <a:t>ou</a:t>
            </a:r>
            <a:r>
              <a:rPr lang="en-US" dirty="0"/>
              <a:t> après la fin du </a:t>
            </a:r>
            <a:r>
              <a:rPr lang="en-US" dirty="0" err="1"/>
              <a:t>bilan</a:t>
            </a:r>
            <a:r>
              <a:rPr lang="en-US" dirty="0"/>
              <a:t> de </a:t>
            </a:r>
            <a:r>
              <a:rPr lang="en-US" dirty="0" err="1"/>
              <a:t>compétences</a:t>
            </a:r>
            <a:r>
              <a:rPr lang="en-US" dirty="0"/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D0C7896-EF2F-4673-877C-A85514C9E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6" y="284757"/>
            <a:ext cx="8800303" cy="386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966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2730</TotalTime>
  <Words>1698</Words>
  <Application>Microsoft Office PowerPoint</Application>
  <PresentationFormat>Affichage à l'écran (4:3)</PresentationFormat>
  <Paragraphs>286</Paragraphs>
  <Slides>38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2" baseType="lpstr">
      <vt:lpstr>Arial</vt:lpstr>
      <vt:lpstr>Calibri</vt:lpstr>
      <vt:lpstr>Red Hat Display</vt:lpstr>
      <vt:lpstr>Thème Office</vt:lpstr>
      <vt:lpstr>Le digital au service des reconversions    DOSSIER DE PRESSE   </vt:lpstr>
      <vt:lpstr>Sommaire</vt:lpstr>
      <vt:lpstr>Des millions de reconversions à venir</vt:lpstr>
      <vt:lpstr>Présentation PowerPoint</vt:lpstr>
      <vt:lpstr>Présentation PowerPoint</vt:lpstr>
      <vt:lpstr>Présentation PowerPoint</vt:lpstr>
      <vt:lpstr>Présentation PowerPoint</vt:lpstr>
      <vt:lpstr>L’innovation Acérola Online</vt:lpstr>
      <vt:lpstr>Une plateforme complète de bilan de compétences à distance</vt:lpstr>
      <vt:lpstr>Les nouvelles technologies au service du bilan de compétences </vt:lpstr>
      <vt:lpstr>Des tests psychotechniques  fiables et prédictifs</vt:lpstr>
      <vt:lpstr>Une solution qui allie relations humaines et numérique</vt:lpstr>
      <vt:lpstr>Une offre modernisée</vt:lpstr>
      <vt:lpstr>Un financement pour tous</vt:lpstr>
      <vt:lpstr>Financer son bilan de compétences</vt:lpstr>
      <vt:lpstr>L’historique  Acérola Online</vt:lpstr>
      <vt:lpstr>Présentation PowerPoint</vt:lpstr>
      <vt:lpstr>L’équipe  Acérola Online</vt:lpstr>
      <vt:lpstr>Online</vt:lpstr>
      <vt:lpstr>Nos engagements</vt:lpstr>
      <vt:lpstr>Un bilan de compétences de qualité</vt:lpstr>
      <vt:lpstr>Ils nous font confiance</vt:lpstr>
      <vt:lpstr>Nos clients témoignent</vt:lpstr>
      <vt:lpstr>Quelques références</vt:lpstr>
      <vt:lpstr>Présentation PowerPoint</vt:lpstr>
      <vt:lpstr>Annexes  Le concept Acérola Online en images</vt:lpstr>
      <vt:lpstr>Le tableau de bord</vt:lpstr>
      <vt:lpstr>Le parcours de bilan</vt:lpstr>
      <vt:lpstr>La prépartion des séances</vt:lpstr>
      <vt:lpstr>Les tests</vt:lpstr>
      <vt:lpstr>Le profil</vt:lpstr>
      <vt:lpstr>L’analyse des compétences</vt:lpstr>
      <vt:lpstr>Les fiches métiers</vt:lpstr>
      <vt:lpstr>Les informations métiers</vt:lpstr>
      <vt:lpstr>Les programmes de formation</vt:lpstr>
      <vt:lpstr>Les entreprises qui recrutent</vt:lpstr>
      <vt:lpstr>Les offres d’emploi</vt:lpstr>
      <vt:lpstr>Tableau de bord candidatures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solution en ligne pour votre carrière   DOSSIER DE PRESSE   </dc:title>
  <dc:creator>Sandrine BEAULIEU</dc:creator>
  <cp:lastModifiedBy>Sandrine BEAULIEU</cp:lastModifiedBy>
  <cp:revision>119</cp:revision>
  <dcterms:created xsi:type="dcterms:W3CDTF">2020-02-25T15:57:22Z</dcterms:created>
  <dcterms:modified xsi:type="dcterms:W3CDTF">2022-01-06T08:04:40Z</dcterms:modified>
</cp:coreProperties>
</file>