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10287000" cx="18288000"/>
  <p:notesSz cx="6858000" cy="9144000"/>
  <p:embeddedFontLst>
    <p:embeddedFont>
      <p:font typeface="Nunito SemiBold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Roboto Medium"/>
      <p:regular r:id="rId29"/>
      <p:bold r:id="rId30"/>
      <p:italic r:id="rId31"/>
      <p:boldItalic r:id="rId32"/>
    </p:embeddedFont>
    <p:embeddedFont>
      <p:font typeface="Nunito"/>
      <p:regular r:id="rId33"/>
      <p:bold r:id="rId34"/>
      <p:italic r:id="rId35"/>
      <p:boldItalic r:id="rId36"/>
    </p:embeddedFont>
    <p:embeddedFont>
      <p:font typeface="Gloria Hallelujah"/>
      <p:regular r:id="rId37"/>
    </p:embeddedFont>
    <p:embeddedFont>
      <p:font typeface="Nunito ExtraBold"/>
      <p:bold r:id="rId38"/>
      <p:boldItalic r:id="rId39"/>
    </p:embeddedFont>
    <p:embeddedFont>
      <p:font typeface="Roboto Light"/>
      <p:regular r:id="rId40"/>
      <p:bold r:id="rId41"/>
      <p:italic r:id="rId42"/>
      <p:boldItalic r:id="rId43"/>
    </p:embeddedFont>
    <p:embeddedFont>
      <p:font typeface="Nunito Ligh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37B389-0326-4E40-AA01-E6637465AA86}">
  <a:tblStyle styleId="{7837B389-0326-4E40-AA01-E6637465AA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Light-regular.fntdata"/><Relationship Id="rId20" Type="http://schemas.openxmlformats.org/officeDocument/2006/relationships/slide" Target="slides/slide14.xml"/><Relationship Id="rId42" Type="http://schemas.openxmlformats.org/officeDocument/2006/relationships/font" Target="fonts/RobotoLight-italic.fntdata"/><Relationship Id="rId41" Type="http://schemas.openxmlformats.org/officeDocument/2006/relationships/font" Target="fonts/RobotoLight-bold.fntdata"/><Relationship Id="rId22" Type="http://schemas.openxmlformats.org/officeDocument/2006/relationships/font" Target="fonts/NunitoSemiBold-bold.fntdata"/><Relationship Id="rId44" Type="http://schemas.openxmlformats.org/officeDocument/2006/relationships/font" Target="fonts/NunitoLight-regular.fntdata"/><Relationship Id="rId21" Type="http://schemas.openxmlformats.org/officeDocument/2006/relationships/font" Target="fonts/NunitoSemiBold-regular.fntdata"/><Relationship Id="rId43" Type="http://schemas.openxmlformats.org/officeDocument/2006/relationships/font" Target="fonts/RobotoLight-boldItalic.fntdata"/><Relationship Id="rId24" Type="http://schemas.openxmlformats.org/officeDocument/2006/relationships/font" Target="fonts/NunitoSemiBold-boldItalic.fntdata"/><Relationship Id="rId46" Type="http://schemas.openxmlformats.org/officeDocument/2006/relationships/font" Target="fonts/NunitoLight-italic.fntdata"/><Relationship Id="rId23" Type="http://schemas.openxmlformats.org/officeDocument/2006/relationships/font" Target="fonts/NunitoSemiBold-italic.fntdata"/><Relationship Id="rId45" Type="http://schemas.openxmlformats.org/officeDocument/2006/relationships/font" Target="fonts/Nuni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47" Type="http://schemas.openxmlformats.org/officeDocument/2006/relationships/font" Target="fonts/NunitoLight-boldItalic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Medium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Medium-italic.fntdata"/><Relationship Id="rId30" Type="http://schemas.openxmlformats.org/officeDocument/2006/relationships/font" Target="fonts/RobotoMedium-bold.fntdata"/><Relationship Id="rId11" Type="http://schemas.openxmlformats.org/officeDocument/2006/relationships/slide" Target="slides/slide5.xml"/><Relationship Id="rId33" Type="http://schemas.openxmlformats.org/officeDocument/2006/relationships/font" Target="fonts/Nunito-regular.fntdata"/><Relationship Id="rId10" Type="http://schemas.openxmlformats.org/officeDocument/2006/relationships/slide" Target="slides/slide4.xml"/><Relationship Id="rId32" Type="http://schemas.openxmlformats.org/officeDocument/2006/relationships/font" Target="fonts/RobotoMedium-boldItalic.fntdata"/><Relationship Id="rId13" Type="http://schemas.openxmlformats.org/officeDocument/2006/relationships/slide" Target="slides/slide7.xml"/><Relationship Id="rId35" Type="http://schemas.openxmlformats.org/officeDocument/2006/relationships/font" Target="fonts/Nunito-italic.fntdata"/><Relationship Id="rId12" Type="http://schemas.openxmlformats.org/officeDocument/2006/relationships/slide" Target="slides/slide6.xml"/><Relationship Id="rId34" Type="http://schemas.openxmlformats.org/officeDocument/2006/relationships/font" Target="fonts/Nunito-bold.fntdata"/><Relationship Id="rId15" Type="http://schemas.openxmlformats.org/officeDocument/2006/relationships/slide" Target="slides/slide9.xml"/><Relationship Id="rId37" Type="http://schemas.openxmlformats.org/officeDocument/2006/relationships/font" Target="fonts/GloriaHallelujah-regular.fntdata"/><Relationship Id="rId14" Type="http://schemas.openxmlformats.org/officeDocument/2006/relationships/slide" Target="slides/slide8.xml"/><Relationship Id="rId36" Type="http://schemas.openxmlformats.org/officeDocument/2006/relationships/font" Target="fonts/Nunito-boldItalic.fntdata"/><Relationship Id="rId17" Type="http://schemas.openxmlformats.org/officeDocument/2006/relationships/slide" Target="slides/slide11.xml"/><Relationship Id="rId39" Type="http://schemas.openxmlformats.org/officeDocument/2006/relationships/font" Target="fonts/NunitoExtraBold-boldItalic.fntdata"/><Relationship Id="rId16" Type="http://schemas.openxmlformats.org/officeDocument/2006/relationships/slide" Target="slides/slide10.xml"/><Relationship Id="rId38" Type="http://schemas.openxmlformats.org/officeDocument/2006/relationships/font" Target="fonts/NunitoExtraBold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95683cba77_0_7:notes"/>
          <p:cNvSpPr/>
          <p:nvPr>
            <p:ph idx="2" type="sldImg"/>
          </p:nvPr>
        </p:nvSpPr>
        <p:spPr>
          <a:xfrm>
            <a:off x="38131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g95683cba7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a041d8f051_0_3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a041d8f05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b47a9e51d_0_744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b47a9e51d_0_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5683cba77_0_17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5683cba7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b47a9e51d_0_280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b47a9e51d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b47a9e51d_0_609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b47a9e51d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bdbeeb518_0_0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bdbeeb5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bdbeeb518_0_38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bdbeeb51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8bdbeeb518_4_2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8bdbeeb518_4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8b47a9e51d_0_693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8b47a9e51d_0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b3adbd400_1_0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b3adbd40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8b47a9e9ce_1_78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8b47a9e9ce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b47a9e51d_0_796:notes"/>
          <p:cNvSpPr/>
          <p:nvPr>
            <p:ph idx="2" type="sldImg"/>
          </p:nvPr>
        </p:nvSpPr>
        <p:spPr>
          <a:xfrm>
            <a:off x="38131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b47a9e51d_0_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b47a9e51d_0_706:notes"/>
          <p:cNvSpPr/>
          <p:nvPr>
            <p:ph idx="2" type="sldImg"/>
          </p:nvPr>
        </p:nvSpPr>
        <p:spPr>
          <a:xfrm>
            <a:off x="38131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8b47a9e51d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ans texte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4950" lIns="184950" spcFirstLastPara="1" rIns="184950" wrap="square" tIns="1849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9525" y="-63275"/>
            <a:ext cx="18347050" cy="1041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avec icone">
  <p:cSld name="CUSTOM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0" y="-12650"/>
            <a:ext cx="18288000" cy="102870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63082" y="9571600"/>
            <a:ext cx="2181996" cy="465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sans icone">
  <p:cSld name="CUSTOM_1">
    <p:bg>
      <p:bgPr>
        <a:noFill/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1">
  <p:cSld name="CUSTOM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63082" y="9571600"/>
            <a:ext cx="2181996" cy="465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2">
  <p:cSld name="CUSTOM_3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1 1">
  <p:cSld name="CUSTOM_2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63082" y="9571600"/>
            <a:ext cx="2181996" cy="46518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7"/>
          <p:cNvSpPr txBox="1"/>
          <p:nvPr/>
        </p:nvSpPr>
        <p:spPr>
          <a:xfrm>
            <a:off x="-26100" y="111100"/>
            <a:ext cx="9197100" cy="10193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2 1">
  <p:cSld name="CUSTOM_3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/>
          <p:nvPr/>
        </p:nvSpPr>
        <p:spPr>
          <a:xfrm>
            <a:off x="-26100" y="111100"/>
            <a:ext cx="9197100" cy="10193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50.png"/><Relationship Id="rId9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10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5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octo.octomine.com/public/presentations/TRLXpEP5WzsjEpZMK/?id=5613636963&amp;lang=fr" TargetMode="External"/><Relationship Id="rId4" Type="http://schemas.openxmlformats.org/officeDocument/2006/relationships/image" Target="../media/image75.png"/><Relationship Id="rId11" Type="http://schemas.openxmlformats.org/officeDocument/2006/relationships/image" Target="../media/image7.png"/><Relationship Id="rId10" Type="http://schemas.openxmlformats.org/officeDocument/2006/relationships/hyperlink" Target="https://demo.octomine.com/questionnaire-demo/5f75f79bfb4abbc6bc2fc5e4" TargetMode="External"/><Relationship Id="rId9" Type="http://schemas.openxmlformats.org/officeDocument/2006/relationships/hyperlink" Target="https://demo.octomine.com/questionnaire-demo/kxcwnNks4gADJX3az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50.png"/><Relationship Id="rId7" Type="http://schemas.openxmlformats.org/officeDocument/2006/relationships/image" Target="../media/image21.png"/><Relationship Id="rId8" Type="http://schemas.openxmlformats.org/officeDocument/2006/relationships/hyperlink" Target="https://octomine-media.s3-eu-west-1.amazonaws.com/Fichiers/Fichier+RH+Octomine.xlsx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2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3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4.png"/><Relationship Id="rId13" Type="http://schemas.openxmlformats.org/officeDocument/2006/relationships/image" Target="../media/image33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Relationship Id="rId15" Type="http://schemas.openxmlformats.org/officeDocument/2006/relationships/image" Target="../media/image36.png"/><Relationship Id="rId14" Type="http://schemas.openxmlformats.org/officeDocument/2006/relationships/image" Target="../media/image31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Relationship Id="rId4" Type="http://schemas.openxmlformats.org/officeDocument/2006/relationships/hyperlink" Target="https://www.linkedin.com/feed/update/urn:li:activity:6671729890108194816" TargetMode="External"/><Relationship Id="rId9" Type="http://schemas.openxmlformats.org/officeDocument/2006/relationships/image" Target="../media/image41.png"/><Relationship Id="rId5" Type="http://schemas.openxmlformats.org/officeDocument/2006/relationships/image" Target="../media/image38.png"/><Relationship Id="rId6" Type="http://schemas.openxmlformats.org/officeDocument/2006/relationships/hyperlink" Target="https://www.linkedin.com/feed/update/urn:li:activity:6673501088877961216" TargetMode="External"/><Relationship Id="rId7" Type="http://schemas.openxmlformats.org/officeDocument/2006/relationships/image" Target="../media/image49.png"/><Relationship Id="rId8" Type="http://schemas.openxmlformats.org/officeDocument/2006/relationships/image" Target="../media/image40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3" Type="http://schemas.openxmlformats.org/officeDocument/2006/relationships/image" Target="../media/image62.png"/><Relationship Id="rId1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7.png"/><Relationship Id="rId15" Type="http://schemas.openxmlformats.org/officeDocument/2006/relationships/image" Target="../media/image52.png"/><Relationship Id="rId14" Type="http://schemas.openxmlformats.org/officeDocument/2006/relationships/image" Target="../media/image53.png"/><Relationship Id="rId5" Type="http://schemas.openxmlformats.org/officeDocument/2006/relationships/image" Target="../media/image57.jpg"/><Relationship Id="rId6" Type="http://schemas.openxmlformats.org/officeDocument/2006/relationships/image" Target="../media/image71.png"/><Relationship Id="rId7" Type="http://schemas.openxmlformats.org/officeDocument/2006/relationships/image" Target="../media/image46.png"/><Relationship Id="rId8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81.png"/><Relationship Id="rId22" Type="http://schemas.openxmlformats.org/officeDocument/2006/relationships/image" Target="../media/image62.png"/><Relationship Id="rId21" Type="http://schemas.openxmlformats.org/officeDocument/2006/relationships/image" Target="../media/image78.png"/><Relationship Id="rId24" Type="http://schemas.openxmlformats.org/officeDocument/2006/relationships/image" Target="../media/image74.png"/><Relationship Id="rId23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26" Type="http://schemas.openxmlformats.org/officeDocument/2006/relationships/image" Target="../media/image80.png"/><Relationship Id="rId25" Type="http://schemas.openxmlformats.org/officeDocument/2006/relationships/image" Target="../media/image72.png"/><Relationship Id="rId28" Type="http://schemas.openxmlformats.org/officeDocument/2006/relationships/image" Target="../media/image52.png"/><Relationship Id="rId27" Type="http://schemas.openxmlformats.org/officeDocument/2006/relationships/image" Target="../media/image76.png"/><Relationship Id="rId5" Type="http://schemas.openxmlformats.org/officeDocument/2006/relationships/image" Target="../media/image55.png"/><Relationship Id="rId6" Type="http://schemas.openxmlformats.org/officeDocument/2006/relationships/image" Target="../media/image60.png"/><Relationship Id="rId29" Type="http://schemas.openxmlformats.org/officeDocument/2006/relationships/image" Target="../media/image79.png"/><Relationship Id="rId7" Type="http://schemas.openxmlformats.org/officeDocument/2006/relationships/image" Target="../media/image58.jpg"/><Relationship Id="rId8" Type="http://schemas.openxmlformats.org/officeDocument/2006/relationships/image" Target="../media/image59.png"/><Relationship Id="rId11" Type="http://schemas.openxmlformats.org/officeDocument/2006/relationships/image" Target="../media/image48.png"/><Relationship Id="rId10" Type="http://schemas.openxmlformats.org/officeDocument/2006/relationships/image" Target="../media/image65.png"/><Relationship Id="rId13" Type="http://schemas.openxmlformats.org/officeDocument/2006/relationships/image" Target="../media/image66.png"/><Relationship Id="rId12" Type="http://schemas.openxmlformats.org/officeDocument/2006/relationships/image" Target="../media/image51.png"/><Relationship Id="rId15" Type="http://schemas.openxmlformats.org/officeDocument/2006/relationships/image" Target="../media/image63.png"/><Relationship Id="rId14" Type="http://schemas.openxmlformats.org/officeDocument/2006/relationships/image" Target="../media/image47.png"/><Relationship Id="rId17" Type="http://schemas.openxmlformats.org/officeDocument/2006/relationships/image" Target="../media/image68.png"/><Relationship Id="rId16" Type="http://schemas.openxmlformats.org/officeDocument/2006/relationships/image" Target="../media/image64.png"/><Relationship Id="rId19" Type="http://schemas.openxmlformats.org/officeDocument/2006/relationships/image" Target="../media/image70.png"/><Relationship Id="rId18" Type="http://schemas.openxmlformats.org/officeDocument/2006/relationships/image" Target="../media/image5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73.png"/><Relationship Id="rId5" Type="http://schemas.openxmlformats.org/officeDocument/2006/relationships/image" Target="../media/image77.png"/><Relationship Id="rId6" Type="http://schemas.openxmlformats.org/officeDocument/2006/relationships/hyperlink" Target="mailto:yr@octomin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9"/>
          <p:cNvGrpSpPr/>
          <p:nvPr/>
        </p:nvGrpSpPr>
        <p:grpSpPr>
          <a:xfrm>
            <a:off x="3071950" y="1570751"/>
            <a:ext cx="13051300" cy="3747674"/>
            <a:chOff x="1535975" y="785376"/>
            <a:chExt cx="6525650" cy="1873837"/>
          </a:xfrm>
        </p:grpSpPr>
        <p:pic>
          <p:nvPicPr>
            <p:cNvPr id="29" name="Google Shape;2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35975" y="785376"/>
              <a:ext cx="5896998" cy="12572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30;p9"/>
            <p:cNvSpPr txBox="1"/>
            <p:nvPr/>
          </p:nvSpPr>
          <p:spPr>
            <a:xfrm>
              <a:off x="2861725" y="1664413"/>
              <a:ext cx="5199900" cy="9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950" lIns="184950" spcFirstLastPara="1" rIns="184950" wrap="square" tIns="184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000">
                  <a:solidFill>
                    <a:srgbClr val="F2F2F2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rPr>
                <a:t>Changez data d’esprit</a:t>
              </a:r>
              <a:endParaRPr sz="6000">
                <a:solidFill>
                  <a:srgbClr val="F2F2F2"/>
                </a:solidFill>
                <a:latin typeface="Gloria Hallelujah"/>
                <a:ea typeface="Gloria Hallelujah"/>
                <a:cs typeface="Gloria Hallelujah"/>
                <a:sym typeface="Gloria Hallelujah"/>
              </a:endParaRPr>
            </a:p>
          </p:txBody>
        </p:sp>
      </p:grpSp>
      <p:pic>
        <p:nvPicPr>
          <p:cNvPr id="31" name="Google Shape;3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3850" y="5318424"/>
            <a:ext cx="7457500" cy="50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10"/>
          <p:cNvGrpSpPr/>
          <p:nvPr/>
        </p:nvGrpSpPr>
        <p:grpSpPr>
          <a:xfrm>
            <a:off x="1317300" y="3485600"/>
            <a:ext cx="3641400" cy="1846475"/>
            <a:chOff x="1850700" y="3028400"/>
            <a:chExt cx="3641400" cy="1846475"/>
          </a:xfrm>
        </p:grpSpPr>
        <p:sp>
          <p:nvSpPr>
            <p:cNvPr id="37" name="Google Shape;37;p10"/>
            <p:cNvSpPr/>
            <p:nvPr/>
          </p:nvSpPr>
          <p:spPr>
            <a:xfrm>
              <a:off x="1850700" y="3028400"/>
              <a:ext cx="3641400" cy="13221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6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One-shot</a:t>
              </a:r>
              <a:endParaRPr b="1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4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Un questionnaire</a:t>
              </a:r>
              <a:endParaRPr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8" name="Google Shape;38;p10"/>
            <p:cNvSpPr txBox="1"/>
            <p:nvPr/>
          </p:nvSpPr>
          <p:spPr>
            <a:xfrm>
              <a:off x="2253300" y="4346275"/>
              <a:ext cx="28362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Serveur accessible 3 mois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9" name="Google Shape;39;p10"/>
          <p:cNvGrpSpPr/>
          <p:nvPr/>
        </p:nvGrpSpPr>
        <p:grpSpPr>
          <a:xfrm>
            <a:off x="1317300" y="7512800"/>
            <a:ext cx="3641400" cy="1850700"/>
            <a:chOff x="1850700" y="6065000"/>
            <a:chExt cx="3641400" cy="1850700"/>
          </a:xfrm>
        </p:grpSpPr>
        <p:sp>
          <p:nvSpPr>
            <p:cNvPr id="40" name="Google Shape;40;p10"/>
            <p:cNvSpPr/>
            <p:nvPr/>
          </p:nvSpPr>
          <p:spPr>
            <a:xfrm>
              <a:off x="1850700" y="6065000"/>
              <a:ext cx="3641400" cy="13221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6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Continu</a:t>
              </a:r>
              <a:endParaRPr b="1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4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questionnaires illimités</a:t>
              </a:r>
              <a:endParaRPr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" name="Google Shape;41;p10"/>
            <p:cNvSpPr txBox="1"/>
            <p:nvPr/>
          </p:nvSpPr>
          <p:spPr>
            <a:xfrm>
              <a:off x="2253300" y="7387100"/>
              <a:ext cx="28362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Serveur accessible 12 mois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cxnSp>
        <p:nvCxnSpPr>
          <p:cNvPr id="42" name="Google Shape;42;p10"/>
          <p:cNvCxnSpPr/>
          <p:nvPr/>
        </p:nvCxnSpPr>
        <p:spPr>
          <a:xfrm>
            <a:off x="3138000" y="5484500"/>
            <a:ext cx="0" cy="1875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3" name="Google Shape;43;p10"/>
          <p:cNvGrpSpPr/>
          <p:nvPr/>
        </p:nvGrpSpPr>
        <p:grpSpPr>
          <a:xfrm>
            <a:off x="6601175" y="2849025"/>
            <a:ext cx="4582500" cy="1474775"/>
            <a:chOff x="7134575" y="1553625"/>
            <a:chExt cx="4582500" cy="1474775"/>
          </a:xfrm>
        </p:grpSpPr>
        <p:sp>
          <p:nvSpPr>
            <p:cNvPr id="44" name="Google Shape;44;p10"/>
            <p:cNvSpPr/>
            <p:nvPr/>
          </p:nvSpPr>
          <p:spPr>
            <a:xfrm>
              <a:off x="7134575" y="1553625"/>
              <a:ext cx="4582500" cy="10080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Questions</a:t>
              </a:r>
              <a:endParaRPr b="1" sz="3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9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Ajout / Conception des questions</a:t>
              </a:r>
              <a:endParaRPr sz="1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5" name="Google Shape;45;p10"/>
            <p:cNvSpPr txBox="1"/>
            <p:nvPr/>
          </p:nvSpPr>
          <p:spPr>
            <a:xfrm>
              <a:off x="7994375" y="2499800"/>
              <a:ext cx="28362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Inclus dans le one-shot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6" name="Google Shape;46;p10"/>
          <p:cNvGrpSpPr/>
          <p:nvPr/>
        </p:nvGrpSpPr>
        <p:grpSpPr>
          <a:xfrm>
            <a:off x="12549850" y="2821925"/>
            <a:ext cx="4582500" cy="1846475"/>
            <a:chOff x="7134575" y="1181925"/>
            <a:chExt cx="4582500" cy="1846475"/>
          </a:xfrm>
        </p:grpSpPr>
        <p:sp>
          <p:nvSpPr>
            <p:cNvPr id="47" name="Google Shape;47;p10"/>
            <p:cNvSpPr/>
            <p:nvPr/>
          </p:nvSpPr>
          <p:spPr>
            <a:xfrm>
              <a:off x="7134575" y="1181925"/>
              <a:ext cx="4582500" cy="13221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431800" lvl="0" marL="45720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Nunito"/>
                <a:buChar char="+"/>
              </a:pPr>
              <a:r>
                <a:rPr b="1" lang="fr" sz="3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Analyses</a:t>
              </a:r>
              <a:endParaRPr b="1" sz="3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9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Analyses statistiques / corrélations / actions prioritaires</a:t>
              </a:r>
              <a:endParaRPr sz="1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8" name="Google Shape;48;p10"/>
            <p:cNvSpPr txBox="1"/>
            <p:nvPr/>
          </p:nvSpPr>
          <p:spPr>
            <a:xfrm>
              <a:off x="7691225" y="2499800"/>
              <a:ext cx="34851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Chaque analyse est à la carte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" name="Google Shape;49;p10"/>
          <p:cNvGrpSpPr/>
          <p:nvPr/>
        </p:nvGrpSpPr>
        <p:grpSpPr>
          <a:xfrm>
            <a:off x="6601175" y="4354192"/>
            <a:ext cx="4582500" cy="1365284"/>
            <a:chOff x="7134575" y="1181925"/>
            <a:chExt cx="4582500" cy="1846475"/>
          </a:xfrm>
        </p:grpSpPr>
        <p:sp>
          <p:nvSpPr>
            <p:cNvPr id="50" name="Google Shape;50;p10"/>
            <p:cNvSpPr/>
            <p:nvPr/>
          </p:nvSpPr>
          <p:spPr>
            <a:xfrm>
              <a:off x="7134575" y="1181925"/>
              <a:ext cx="4582500" cy="13632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Analyses</a:t>
              </a:r>
              <a:endParaRPr b="1" sz="3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Focus sur les questions</a:t>
              </a:r>
              <a:endParaRPr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1" name="Google Shape;51;p10"/>
            <p:cNvSpPr txBox="1"/>
            <p:nvPr/>
          </p:nvSpPr>
          <p:spPr>
            <a:xfrm>
              <a:off x="7691225" y="2499800"/>
              <a:ext cx="34851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1 analyse sur une équipe incluse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Analyses supplémentaires à la carte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2" name="Google Shape;52;p10"/>
          <p:cNvGrpSpPr/>
          <p:nvPr/>
        </p:nvGrpSpPr>
        <p:grpSpPr>
          <a:xfrm>
            <a:off x="6601175" y="6824001"/>
            <a:ext cx="4582500" cy="1494028"/>
            <a:chOff x="7134575" y="1554709"/>
            <a:chExt cx="4582500" cy="1473691"/>
          </a:xfrm>
        </p:grpSpPr>
        <p:sp>
          <p:nvSpPr>
            <p:cNvPr id="53" name="Google Shape;53;p10"/>
            <p:cNvSpPr/>
            <p:nvPr/>
          </p:nvSpPr>
          <p:spPr>
            <a:xfrm>
              <a:off x="7134575" y="1554709"/>
              <a:ext cx="4582500" cy="9942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Suivi de projet</a:t>
              </a:r>
              <a:endParaRPr b="1" sz="3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9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Ajout / Conception des questions</a:t>
              </a:r>
              <a:endParaRPr sz="1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4" name="Google Shape;54;p10"/>
            <p:cNvSpPr txBox="1"/>
            <p:nvPr/>
          </p:nvSpPr>
          <p:spPr>
            <a:xfrm>
              <a:off x="7994375" y="2499800"/>
              <a:ext cx="28362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1H d’accompagnement mensuel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1H de lecture des résultats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5" name="Google Shape;55;p10"/>
          <p:cNvGrpSpPr/>
          <p:nvPr/>
        </p:nvGrpSpPr>
        <p:grpSpPr>
          <a:xfrm>
            <a:off x="6601175" y="8543613"/>
            <a:ext cx="4582500" cy="1465488"/>
            <a:chOff x="7134575" y="1181925"/>
            <a:chExt cx="4582500" cy="1465488"/>
          </a:xfrm>
        </p:grpSpPr>
        <p:sp>
          <p:nvSpPr>
            <p:cNvPr id="56" name="Google Shape;56;p10"/>
            <p:cNvSpPr/>
            <p:nvPr/>
          </p:nvSpPr>
          <p:spPr>
            <a:xfrm>
              <a:off x="7134575" y="1181925"/>
              <a:ext cx="4582500" cy="1008000"/>
            </a:xfrm>
            <a:prstGeom prst="roundRect">
              <a:avLst>
                <a:gd fmla="val 5231" name="adj"/>
              </a:avLst>
            </a:prstGeom>
            <a:solidFill>
              <a:srgbClr val="06007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1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Analyses</a:t>
              </a:r>
              <a:endParaRPr b="1" sz="31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9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Analyse statistique</a:t>
              </a:r>
              <a:endParaRPr sz="1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7" name="Google Shape;57;p10"/>
            <p:cNvSpPr txBox="1"/>
            <p:nvPr/>
          </p:nvSpPr>
          <p:spPr>
            <a:xfrm>
              <a:off x="7534925" y="2118813"/>
              <a:ext cx="3845700" cy="5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1 analyse sur une équipe incluse par mois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06007C"/>
                  </a:solidFill>
                  <a:latin typeface="Nunito"/>
                  <a:ea typeface="Nunito"/>
                  <a:cs typeface="Nunito"/>
                  <a:sym typeface="Nunito"/>
                </a:rPr>
                <a:t>Analyses supplémentaires à la carte</a:t>
              </a:r>
              <a:endParaRPr i="1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cxnSp>
        <p:nvCxnSpPr>
          <p:cNvPr id="58" name="Google Shape;58;p10"/>
          <p:cNvCxnSpPr/>
          <p:nvPr/>
        </p:nvCxnSpPr>
        <p:spPr>
          <a:xfrm>
            <a:off x="11853325" y="2794000"/>
            <a:ext cx="14100" cy="732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9" name="Google Shape;59;p10"/>
          <p:cNvSpPr txBox="1"/>
          <p:nvPr/>
        </p:nvSpPr>
        <p:spPr>
          <a:xfrm>
            <a:off x="12350050" y="4439350"/>
            <a:ext cx="5627400" cy="36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Une profondeur d’analyse adaptée à vos besoins :</a:t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Niv 1 : Focus sur les questions</a:t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Les thématiques clés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Les questions clés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Les sous-équipes clés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Niv 2 : Axes de travail</a:t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L’impact sur une question ou une thématique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6007C"/>
              </a:buClr>
              <a:buSzPts val="1800"/>
              <a:buFont typeface="Nunito Light"/>
              <a:buChar char="-"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Questions corrélées 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6007C"/>
              </a:buClr>
              <a:buSzPts val="1800"/>
              <a:buFont typeface="Nunito Light"/>
              <a:buChar char="-"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Équipes impactées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Niv 3 : Recommandations</a:t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Profiling des répondants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Identification des pistes d’amélioration</a:t>
            </a:r>
            <a:endParaRPr sz="18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" name="Google Shape;60;p10"/>
          <p:cNvSpPr txBox="1"/>
          <p:nvPr/>
        </p:nvSpPr>
        <p:spPr>
          <a:xfrm>
            <a:off x="598050" y="361550"/>
            <a:ext cx="17271900" cy="8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Décomposition des offres</a:t>
            </a:r>
            <a:endParaRPr b="1" sz="4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2 types d’offres : One-shot ou Continu</a:t>
            </a:r>
            <a:endParaRPr sz="36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" name="Google Shape;61;p10"/>
          <p:cNvSpPr txBox="1"/>
          <p:nvPr/>
        </p:nvSpPr>
        <p:spPr>
          <a:xfrm>
            <a:off x="799800" y="5800475"/>
            <a:ext cx="4676400" cy="9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600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8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Possibilité de passer en license Continu avec déduction de la license One-shot déjà payée</a:t>
            </a:r>
            <a:endParaRPr i="1" sz="18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" name="Google Shape;62;p10"/>
          <p:cNvSpPr txBox="1"/>
          <p:nvPr/>
        </p:nvSpPr>
        <p:spPr>
          <a:xfrm>
            <a:off x="6070650" y="1937325"/>
            <a:ext cx="5627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C7006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Accompagnement inclus</a:t>
            </a:r>
            <a:endParaRPr sz="3600">
              <a:solidFill>
                <a:srgbClr val="C7006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3" name="Google Shape;63;p10"/>
          <p:cNvSpPr txBox="1"/>
          <p:nvPr/>
        </p:nvSpPr>
        <p:spPr>
          <a:xfrm>
            <a:off x="325250" y="1951025"/>
            <a:ext cx="54129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C7006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Type d’enquête</a:t>
            </a:r>
            <a:endParaRPr sz="3600">
              <a:solidFill>
                <a:srgbClr val="C7006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4" name="Google Shape;64;p10"/>
          <p:cNvSpPr txBox="1"/>
          <p:nvPr/>
        </p:nvSpPr>
        <p:spPr>
          <a:xfrm>
            <a:off x="12110850" y="1937325"/>
            <a:ext cx="54129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C7006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En supplément</a:t>
            </a:r>
            <a:endParaRPr sz="3600">
              <a:solidFill>
                <a:srgbClr val="C7006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5" name="Google Shape;65;p10"/>
          <p:cNvSpPr/>
          <p:nvPr/>
        </p:nvSpPr>
        <p:spPr>
          <a:xfrm>
            <a:off x="5535725" y="3852200"/>
            <a:ext cx="488400" cy="47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AB6F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0"/>
          <p:cNvSpPr/>
          <p:nvPr/>
        </p:nvSpPr>
        <p:spPr>
          <a:xfrm>
            <a:off x="5535738" y="7927475"/>
            <a:ext cx="488400" cy="47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AB6F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/>
        </p:nvSpPr>
        <p:spPr>
          <a:xfrm>
            <a:off x="-3375" y="3040100"/>
            <a:ext cx="18288000" cy="562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007C"/>
              </a:solidFill>
            </a:endParaRPr>
          </a:p>
        </p:txBody>
      </p:sp>
      <p:sp>
        <p:nvSpPr>
          <p:cNvPr id="72" name="Google Shape;72;p11"/>
          <p:cNvSpPr txBox="1"/>
          <p:nvPr/>
        </p:nvSpPr>
        <p:spPr>
          <a:xfrm>
            <a:off x="-327675" y="6767050"/>
            <a:ext cx="5773200" cy="1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>
                <a:solidFill>
                  <a:srgbClr val="4289F7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Déploi</a:t>
            </a:r>
            <a:r>
              <a:rPr lang="fr" sz="3300">
                <a:solidFill>
                  <a:srgbClr val="4289F7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ement de votre sondage collaborateurs </a:t>
            </a:r>
            <a:r>
              <a:rPr b="1" lang="fr" sz="3300">
                <a:solidFill>
                  <a:srgbClr val="4289F7"/>
                </a:solidFill>
                <a:latin typeface="Nunito"/>
                <a:ea typeface="Nunito"/>
                <a:cs typeface="Nunito"/>
                <a:sym typeface="Nunito"/>
              </a:rPr>
              <a:t>en 24h</a:t>
            </a:r>
            <a:endParaRPr b="1" sz="3300">
              <a:solidFill>
                <a:srgbClr val="4289F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3" name="Google Shape;73;p11"/>
          <p:cNvPicPr preferRelativeResize="0"/>
          <p:nvPr/>
        </p:nvPicPr>
        <p:blipFill rotWithShape="1">
          <a:blip r:embed="rId3">
            <a:alphaModFix/>
          </a:blip>
          <a:srcRect b="4557" l="814" r="1069" t="2815"/>
          <a:stretch/>
        </p:blipFill>
        <p:spPr>
          <a:xfrm>
            <a:off x="479475" y="3424575"/>
            <a:ext cx="3516300" cy="1847100"/>
          </a:xfrm>
          <a:prstGeom prst="roundRect">
            <a:avLst>
              <a:gd fmla="val 4906" name="adj"/>
            </a:avLst>
          </a:prstGeom>
          <a:noFill/>
          <a:ln>
            <a:noFill/>
          </a:ln>
          <a:effectLst>
            <a:outerShdw blurRad="57150" rotWithShape="0" algn="bl" dir="5400000" dist="76200">
              <a:srgbClr val="000000">
                <a:alpha val="50000"/>
              </a:srgbClr>
            </a:outerShdw>
          </a:effectLst>
        </p:spPr>
      </p:pic>
      <p:pic>
        <p:nvPicPr>
          <p:cNvPr id="74" name="Google Shape;74;p11"/>
          <p:cNvPicPr preferRelativeResize="0"/>
          <p:nvPr/>
        </p:nvPicPr>
        <p:blipFill rotWithShape="1">
          <a:blip r:embed="rId4">
            <a:alphaModFix/>
          </a:blip>
          <a:srcRect b="3857" l="1065" r="2072" t="7670"/>
          <a:stretch/>
        </p:blipFill>
        <p:spPr>
          <a:xfrm>
            <a:off x="1887231" y="4118055"/>
            <a:ext cx="3827700" cy="1847100"/>
          </a:xfrm>
          <a:prstGeom prst="roundRect">
            <a:avLst>
              <a:gd fmla="val 5706" name="adj"/>
            </a:avLst>
          </a:prstGeom>
          <a:noFill/>
          <a:ln>
            <a:noFill/>
          </a:ln>
          <a:effectLst>
            <a:outerShdw blurRad="57150" rotWithShape="0" algn="bl" dir="5400000" dist="76200">
              <a:srgbClr val="000000">
                <a:alpha val="50000"/>
              </a:srgbClr>
            </a:outerShdw>
          </a:effectLst>
        </p:spPr>
      </p:pic>
      <p:pic>
        <p:nvPicPr>
          <p:cNvPr id="75" name="Google Shape;75;p11"/>
          <p:cNvPicPr preferRelativeResize="0"/>
          <p:nvPr/>
        </p:nvPicPr>
        <p:blipFill rotWithShape="1">
          <a:blip r:embed="rId5">
            <a:alphaModFix/>
          </a:blip>
          <a:srcRect b="6932" l="896" r="1608" t="3845"/>
          <a:stretch/>
        </p:blipFill>
        <p:spPr>
          <a:xfrm>
            <a:off x="818486" y="4760345"/>
            <a:ext cx="3827700" cy="2006700"/>
          </a:xfrm>
          <a:prstGeom prst="roundRect">
            <a:avLst>
              <a:gd fmla="val 4933" name="adj"/>
            </a:avLst>
          </a:prstGeom>
          <a:noFill/>
          <a:ln>
            <a:noFill/>
          </a:ln>
          <a:effectLst>
            <a:outerShdw blurRad="57150" rotWithShape="0" algn="bl" dir="5400000" dist="76200">
              <a:srgbClr val="000000">
                <a:alpha val="50000"/>
              </a:srgbClr>
            </a:outerShdw>
          </a:effectLst>
        </p:spPr>
      </p:pic>
      <p:sp>
        <p:nvSpPr>
          <p:cNvPr id="76" name="Google Shape;76;p11"/>
          <p:cNvSpPr txBox="1"/>
          <p:nvPr/>
        </p:nvSpPr>
        <p:spPr>
          <a:xfrm>
            <a:off x="6043950" y="3195975"/>
            <a:ext cx="6047700" cy="1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>
                <a:solidFill>
                  <a:srgbClr val="C7006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Analyse et communication des résultats </a:t>
            </a:r>
            <a:r>
              <a:rPr b="1" lang="fr" sz="33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en temps réel </a:t>
            </a:r>
            <a:r>
              <a:rPr lang="fr" sz="3300">
                <a:solidFill>
                  <a:srgbClr val="C7006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en 48H</a:t>
            </a:r>
            <a:endParaRPr sz="3300">
              <a:solidFill>
                <a:srgbClr val="C7006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7" name="Google Shape;77;p11"/>
          <p:cNvSpPr/>
          <p:nvPr/>
        </p:nvSpPr>
        <p:spPr>
          <a:xfrm>
            <a:off x="5012725" y="4148375"/>
            <a:ext cx="1569250" cy="3022500"/>
          </a:xfrm>
          <a:custGeom>
            <a:rect b="b" l="l" r="r" t="t"/>
            <a:pathLst>
              <a:path extrusionOk="0" h="121642" w="80207">
                <a:moveTo>
                  <a:pt x="0" y="121177"/>
                </a:moveTo>
                <a:cubicBezTo>
                  <a:pt x="8503" y="119399"/>
                  <a:pt x="42590" y="127651"/>
                  <a:pt x="51017" y="110506"/>
                </a:cubicBezTo>
                <a:cubicBezTo>
                  <a:pt x="59444" y="93361"/>
                  <a:pt x="45699" y="36725"/>
                  <a:pt x="50564" y="18307"/>
                </a:cubicBezTo>
                <a:cubicBezTo>
                  <a:pt x="55429" y="-111"/>
                  <a:pt x="75267" y="3051"/>
                  <a:pt x="80207" y="0"/>
                </a:cubicBezTo>
              </a:path>
            </a:pathLst>
          </a:custGeom>
          <a:noFill/>
          <a:ln cap="flat" cmpd="sng" w="38100">
            <a:solidFill>
              <a:srgbClr val="06007C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78" name="Google Shape;78;p11"/>
          <p:cNvSpPr/>
          <p:nvPr/>
        </p:nvSpPr>
        <p:spPr>
          <a:xfrm>
            <a:off x="11986975" y="4238775"/>
            <a:ext cx="980750" cy="3247400"/>
          </a:xfrm>
          <a:custGeom>
            <a:rect b="b" l="l" r="r" t="t"/>
            <a:pathLst>
              <a:path extrusionOk="0" h="129896" w="39230">
                <a:moveTo>
                  <a:pt x="0" y="0"/>
                </a:moveTo>
                <a:cubicBezTo>
                  <a:pt x="3487" y="3778"/>
                  <a:pt x="17872" y="5086"/>
                  <a:pt x="20923" y="22667"/>
                </a:cubicBezTo>
                <a:cubicBezTo>
                  <a:pt x="23974" y="40248"/>
                  <a:pt x="15256" y="87615"/>
                  <a:pt x="18307" y="105486"/>
                </a:cubicBezTo>
                <a:cubicBezTo>
                  <a:pt x="21358" y="123358"/>
                  <a:pt x="35743" y="125828"/>
                  <a:pt x="39230" y="129896"/>
                </a:cubicBezTo>
              </a:path>
            </a:pathLst>
          </a:custGeom>
          <a:noFill/>
          <a:ln cap="flat" cmpd="sng" w="38100">
            <a:solidFill>
              <a:srgbClr val="FE328F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79" name="Google Shape;79;p11"/>
          <p:cNvSpPr txBox="1"/>
          <p:nvPr/>
        </p:nvSpPr>
        <p:spPr>
          <a:xfrm>
            <a:off x="12305400" y="7132775"/>
            <a:ext cx="57732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>
                <a:solidFill>
                  <a:srgbClr val="FE328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Traitez les </a:t>
            </a:r>
            <a:r>
              <a:rPr b="1" lang="fr" sz="33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sujets clés RH</a:t>
            </a:r>
            <a:endParaRPr b="1" sz="33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" name="Google Shape;80;p11"/>
          <p:cNvSpPr txBox="1"/>
          <p:nvPr/>
        </p:nvSpPr>
        <p:spPr>
          <a:xfrm>
            <a:off x="554775" y="8926925"/>
            <a:ext cx="171717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4289F7"/>
                </a:solidFill>
                <a:latin typeface="Nunito Light"/>
                <a:ea typeface="Nunito Light"/>
                <a:cs typeface="Nunito Light"/>
                <a:sym typeface="Nunito Light"/>
              </a:rPr>
              <a:t>#Réactivité </a:t>
            </a:r>
            <a:r>
              <a:rPr lang="fr" sz="4600">
                <a:solidFill>
                  <a:srgbClr val="22CFB5"/>
                </a:solidFill>
                <a:latin typeface="Nunito Light"/>
                <a:ea typeface="Nunito Light"/>
                <a:cs typeface="Nunito Light"/>
                <a:sym typeface="Nunito Light"/>
              </a:rPr>
              <a:t>  </a:t>
            </a:r>
            <a:r>
              <a:rPr lang="fr" sz="4600">
                <a:solidFill>
                  <a:srgbClr val="328AFB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#Efficacité</a:t>
            </a:r>
            <a:r>
              <a:rPr lang="fr" sz="46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22CFB5"/>
                </a:solidFill>
                <a:latin typeface="Nunito Light"/>
                <a:ea typeface="Nunito Light"/>
                <a:cs typeface="Nunito Light"/>
                <a:sym typeface="Nunito Light"/>
              </a:rPr>
              <a:t>  </a:t>
            </a:r>
            <a:r>
              <a:rPr lang="fr" sz="4600">
                <a:solidFill>
                  <a:srgbClr val="328AFB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C70064"/>
                </a:solidFill>
                <a:latin typeface="Nunito Light"/>
                <a:ea typeface="Nunito Light"/>
                <a:cs typeface="Nunito Light"/>
                <a:sym typeface="Nunito Light"/>
              </a:rPr>
              <a:t>#Simplicité</a:t>
            </a:r>
            <a:r>
              <a:rPr lang="fr" sz="4600">
                <a:solidFill>
                  <a:srgbClr val="C70064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22CFB5"/>
                </a:solidFill>
                <a:latin typeface="Nunito Light"/>
                <a:ea typeface="Nunito Light"/>
                <a:cs typeface="Nunito Light"/>
                <a:sym typeface="Nunito Light"/>
              </a:rPr>
              <a:t>  </a:t>
            </a:r>
            <a:r>
              <a:rPr lang="fr" sz="4600">
                <a:solidFill>
                  <a:srgbClr val="328AFB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#PuissanceD’Analyse</a:t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81" name="Google Shape;81;p11"/>
          <p:cNvSpPr txBox="1"/>
          <p:nvPr/>
        </p:nvSpPr>
        <p:spPr>
          <a:xfrm>
            <a:off x="13719100" y="3519750"/>
            <a:ext cx="4359600" cy="32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Pilotez le changement </a:t>
            </a:r>
            <a:r>
              <a:rPr lang="fr" sz="27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avec des indicateurs fiables</a:t>
            </a:r>
            <a:endParaRPr sz="27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Identifiez les actions prioritaires </a:t>
            </a:r>
            <a:r>
              <a:rPr lang="fr" sz="27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équipe par équipe</a:t>
            </a:r>
            <a:endParaRPr sz="27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Collaborez</a:t>
            </a:r>
            <a:r>
              <a:rPr lang="fr" sz="27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entre managers</a:t>
            </a:r>
            <a:endParaRPr sz="27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82" name="Google Shape;82;p11"/>
          <p:cNvSpPr txBox="1"/>
          <p:nvPr/>
        </p:nvSpPr>
        <p:spPr>
          <a:xfrm>
            <a:off x="823325" y="636275"/>
            <a:ext cx="16714200" cy="15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AVEC OCTOMINE, COMPRENEZ MIEUX VOS ÉQUIPES</a:t>
            </a:r>
            <a:endParaRPr b="1" sz="43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ET AGISSEZ EN TEMPS RÉEL</a:t>
            </a:r>
            <a:endParaRPr b="1" sz="43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83" name="Google Shape;83;p11"/>
          <p:cNvCxnSpPr/>
          <p:nvPr/>
        </p:nvCxnSpPr>
        <p:spPr>
          <a:xfrm>
            <a:off x="2242675" y="1462600"/>
            <a:ext cx="139680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1"/>
          <p:cNvCxnSpPr/>
          <p:nvPr/>
        </p:nvCxnSpPr>
        <p:spPr>
          <a:xfrm>
            <a:off x="5445525" y="2468525"/>
            <a:ext cx="74940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5" name="Google Shape;85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9538" y="4737670"/>
            <a:ext cx="5438438" cy="3948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39525" y="3669916"/>
            <a:ext cx="784600" cy="735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39518" y="5113408"/>
            <a:ext cx="784600" cy="78011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1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955800" y="6525257"/>
            <a:ext cx="774541" cy="4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/>
        </p:nvSpPr>
        <p:spPr>
          <a:xfrm>
            <a:off x="-100" y="3952825"/>
            <a:ext cx="18288000" cy="37884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2"/>
          <p:cNvSpPr txBox="1"/>
          <p:nvPr/>
        </p:nvSpPr>
        <p:spPr>
          <a:xfrm>
            <a:off x="1952950" y="429675"/>
            <a:ext cx="148902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4289F7"/>
                </a:solidFill>
                <a:latin typeface="Nunito"/>
                <a:ea typeface="Nunito"/>
                <a:cs typeface="Nunito"/>
                <a:sym typeface="Nunito"/>
              </a:rPr>
              <a:t>DES QUESTIONNAIRES...</a:t>
            </a:r>
            <a:endParaRPr b="1" sz="4300">
              <a:solidFill>
                <a:srgbClr val="4289F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5253850" y="5115975"/>
            <a:ext cx="74391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06007C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… ACCESSIBLES SUR TOUS SUPPORTS</a:t>
            </a:r>
            <a:endParaRPr sz="2800">
              <a:solidFill>
                <a:srgbClr val="06007C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9837250" y="7928738"/>
            <a:ext cx="70059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… CONFIDENTIELS</a:t>
            </a:r>
            <a:endParaRPr b="1" sz="28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98" name="Google Shape;98;p12"/>
          <p:cNvGraphicFramePr/>
          <p:nvPr/>
        </p:nvGraphicFramePr>
        <p:xfrm>
          <a:off x="10048300" y="8484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{7837B389-0326-4E40-AA01-E6637465AA86}</a:tableStyleId>
              </a:tblPr>
              <a:tblGrid>
                <a:gridCol w="3691625"/>
                <a:gridCol w="2789200"/>
              </a:tblGrid>
              <a:tr h="1433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300">
                          <a:solidFill>
                            <a:srgbClr val="06007C"/>
                          </a:solidFill>
                          <a:latin typeface="Nunito Light"/>
                          <a:ea typeface="Nunito Light"/>
                          <a:cs typeface="Nunito Light"/>
                          <a:sym typeface="Nunito Light"/>
                        </a:rPr>
                        <a:t>La confidentialité des réponses est assurée par nos algorithmes</a:t>
                      </a:r>
                      <a:endParaRPr sz="2300">
                        <a:solidFill>
                          <a:srgbClr val="06007C"/>
                        </a:solidFill>
                        <a:latin typeface="Nunito Light"/>
                        <a:ea typeface="Nunito Light"/>
                        <a:cs typeface="Nunito Light"/>
                        <a:sym typeface="Nunito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300">
                          <a:solidFill>
                            <a:srgbClr val="06007C"/>
                          </a:solidFill>
                          <a:latin typeface="Nunito Light"/>
                          <a:ea typeface="Nunito Light"/>
                          <a:cs typeface="Nunito Light"/>
                          <a:sym typeface="Nunito Light"/>
                        </a:rPr>
                        <a:t>Respect de la </a:t>
                      </a:r>
                      <a:r>
                        <a:rPr b="1" lang="fr" sz="2300">
                          <a:solidFill>
                            <a:srgbClr val="06007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RGPD</a:t>
                      </a:r>
                      <a:endParaRPr b="1" sz="2300">
                        <a:solidFill>
                          <a:srgbClr val="06007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" name="Google Shape;99;p12"/>
          <p:cNvSpPr txBox="1"/>
          <p:nvPr/>
        </p:nvSpPr>
        <p:spPr>
          <a:xfrm>
            <a:off x="1439125" y="2398650"/>
            <a:ext cx="700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/>
        </p:nvSpPr>
        <p:spPr>
          <a:xfrm>
            <a:off x="9958213" y="2077250"/>
            <a:ext cx="7005900" cy="7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...ADAPTÉS À VOTRE PROBLÉMATIQUE</a:t>
            </a:r>
            <a:endParaRPr b="1" sz="2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1951075" y="7919100"/>
            <a:ext cx="5982000" cy="7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… SIMPLES ET RAPIDES</a:t>
            </a:r>
            <a:endParaRPr b="1" sz="28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02" name="Google Shape;102;p12"/>
          <p:cNvGraphicFramePr/>
          <p:nvPr/>
        </p:nvGraphicFramePr>
        <p:xfrm>
          <a:off x="2087638" y="8492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{7837B389-0326-4E40-AA01-E6637465AA86}</a:tableStyleId>
              </a:tblPr>
              <a:tblGrid>
                <a:gridCol w="3059400"/>
                <a:gridCol w="2922600"/>
              </a:tblGrid>
              <a:tr h="906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300">
                          <a:solidFill>
                            <a:srgbClr val="06007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&lt; 1 minute</a:t>
                      </a:r>
                      <a:r>
                        <a:rPr lang="fr" sz="2300">
                          <a:solidFill>
                            <a:srgbClr val="06007C"/>
                          </a:solidFill>
                          <a:latin typeface="Nunito Light"/>
                          <a:ea typeface="Nunito Light"/>
                          <a:cs typeface="Nunito Light"/>
                          <a:sym typeface="Nunito Light"/>
                        </a:rPr>
                        <a:t> par questionnaire</a:t>
                      </a:r>
                      <a:endParaRPr sz="2300">
                        <a:solidFill>
                          <a:srgbClr val="06007C"/>
                        </a:solidFill>
                        <a:latin typeface="Nunito Light"/>
                        <a:ea typeface="Nunito Light"/>
                        <a:cs typeface="Nunito Light"/>
                        <a:sym typeface="Nunito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300">
                          <a:solidFill>
                            <a:srgbClr val="06007C"/>
                          </a:solidFill>
                          <a:latin typeface="Nunito Light"/>
                          <a:ea typeface="Nunito Light"/>
                          <a:cs typeface="Nunito Light"/>
                          <a:sym typeface="Nunito Light"/>
                        </a:rPr>
                        <a:t>Jusqu’à </a:t>
                      </a:r>
                      <a:r>
                        <a:rPr b="1" lang="fr" sz="2300">
                          <a:solidFill>
                            <a:srgbClr val="06007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90% de répondants</a:t>
                      </a:r>
                      <a:endParaRPr b="1" sz="2300">
                        <a:solidFill>
                          <a:srgbClr val="06007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" name="Google Shape;103;p12"/>
          <p:cNvSpPr txBox="1"/>
          <p:nvPr/>
        </p:nvSpPr>
        <p:spPr>
          <a:xfrm>
            <a:off x="9716289" y="2561850"/>
            <a:ext cx="31947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La </a:t>
            </a:r>
            <a:r>
              <a:rPr b="1" lang="fr" sz="2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fréquence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dépend de votre projet et de votre cult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u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re. </a:t>
            </a:r>
            <a:endParaRPr sz="23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13282500" y="2595594"/>
            <a:ext cx="3111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La possibilité d’ajouter </a:t>
            </a:r>
            <a:r>
              <a:rPr b="1" lang="fr" sz="2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vos propres questions 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et thèmes</a:t>
            </a:r>
            <a:endParaRPr sz="23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105" name="Google Shape;10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50" y="3984633"/>
            <a:ext cx="5123600" cy="371983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2"/>
          <p:cNvSpPr txBox="1"/>
          <p:nvPr/>
        </p:nvSpPr>
        <p:spPr>
          <a:xfrm>
            <a:off x="5968000" y="5583550"/>
            <a:ext cx="5889300" cy="10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Répondez sur votre ordinateur, votre téléphone ou votre tablette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30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1439113" y="2077250"/>
            <a:ext cx="70059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… SCIENTIFIQUEMENT ÉLABORÉS</a:t>
            </a:r>
            <a:endParaRPr b="1" sz="2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" name="Google Shape;108;p12"/>
          <p:cNvSpPr txBox="1"/>
          <p:nvPr/>
        </p:nvSpPr>
        <p:spPr>
          <a:xfrm>
            <a:off x="1751350" y="2536225"/>
            <a:ext cx="64080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360 questions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réparties sur </a:t>
            </a:r>
            <a:r>
              <a:rPr b="1" lang="fr" sz="2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50 thèmes 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(engagement, QVT, télétravail, réorganisation …) en </a:t>
            </a:r>
            <a:r>
              <a:rPr b="1" lang="fr" sz="2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10 langues.  </a:t>
            </a:r>
            <a:r>
              <a:rPr lang="fr" sz="23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endParaRPr sz="23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09" name="Google Shape;109;p12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" name="Google Shape;110;p12"/>
          <p:cNvCxnSpPr/>
          <p:nvPr/>
        </p:nvCxnSpPr>
        <p:spPr>
          <a:xfrm flipH="1" rot="10800000">
            <a:off x="6177925" y="1277500"/>
            <a:ext cx="6581700" cy="3600"/>
          </a:xfrm>
          <a:prstGeom prst="straightConnector1">
            <a:avLst/>
          </a:prstGeom>
          <a:noFill/>
          <a:ln cap="flat" cmpd="sng" w="76200">
            <a:solidFill>
              <a:srgbClr val="06007C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1" name="Google Shape;111;p12"/>
          <p:cNvPicPr preferRelativeResize="0"/>
          <p:nvPr/>
        </p:nvPicPr>
        <p:blipFill rotWithShape="1">
          <a:blip r:embed="rId4">
            <a:alphaModFix/>
          </a:blip>
          <a:srcRect b="20373" l="0" r="0" t="18167"/>
          <a:stretch/>
        </p:blipFill>
        <p:spPr>
          <a:xfrm>
            <a:off x="11382450" y="4033500"/>
            <a:ext cx="7626299" cy="351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/>
          <p:nvPr/>
        </p:nvSpPr>
        <p:spPr>
          <a:xfrm>
            <a:off x="826050" y="397850"/>
            <a:ext cx="166359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VISUALISEZ ET COMPRENEZ LES RÉSULTATS RAPIDEMENT </a:t>
            </a:r>
            <a:endParaRPr b="1" sz="43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275600" y="2077250"/>
            <a:ext cx="69987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728275" y="2134550"/>
            <a:ext cx="8045100" cy="7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9550225" y="2134550"/>
            <a:ext cx="8045100" cy="7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1009046" y="2134550"/>
            <a:ext cx="75954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OCTOGRID</a:t>
            </a:r>
            <a:endParaRPr b="1" sz="34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 rotWithShape="1">
          <a:blip r:embed="rId3">
            <a:alphaModFix/>
          </a:blip>
          <a:srcRect b="37570" l="0" r="2008" t="0"/>
          <a:stretch/>
        </p:blipFill>
        <p:spPr>
          <a:xfrm>
            <a:off x="716175" y="2979377"/>
            <a:ext cx="7883701" cy="31358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2" name="Google Shape;122;p13"/>
          <p:cNvPicPr preferRelativeResize="0"/>
          <p:nvPr/>
        </p:nvPicPr>
        <p:blipFill rotWithShape="1">
          <a:blip r:embed="rId4">
            <a:alphaModFix/>
          </a:blip>
          <a:srcRect b="15084" l="0" r="40800" t="54286"/>
          <a:stretch/>
        </p:blipFill>
        <p:spPr>
          <a:xfrm>
            <a:off x="796825" y="6095700"/>
            <a:ext cx="7803049" cy="163282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76200">
              <a:srgbClr val="000000">
                <a:alpha val="50000"/>
              </a:srgbClr>
            </a:outerShdw>
          </a:effectLst>
        </p:spPr>
      </p:pic>
      <p:cxnSp>
        <p:nvCxnSpPr>
          <p:cNvPr id="123" name="Google Shape;123;p13"/>
          <p:cNvCxnSpPr/>
          <p:nvPr/>
        </p:nvCxnSpPr>
        <p:spPr>
          <a:xfrm>
            <a:off x="795025" y="6095700"/>
            <a:ext cx="7887300" cy="19500"/>
          </a:xfrm>
          <a:prstGeom prst="straightConnector1">
            <a:avLst/>
          </a:prstGeom>
          <a:noFill/>
          <a:ln cap="flat" cmpd="sng" w="38100">
            <a:solidFill>
              <a:srgbClr val="EA19A0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24" name="Google Shape;124;p13"/>
          <p:cNvSpPr txBox="1"/>
          <p:nvPr/>
        </p:nvSpPr>
        <p:spPr>
          <a:xfrm>
            <a:off x="4811525" y="7300425"/>
            <a:ext cx="3508200" cy="428100"/>
          </a:xfrm>
          <a:prstGeom prst="rect">
            <a:avLst/>
          </a:prstGeom>
          <a:solidFill>
            <a:srgbClr val="FFFFFF">
              <a:alpha val="51889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EA19A0"/>
                </a:solidFill>
                <a:latin typeface="Roboto"/>
                <a:ea typeface="Roboto"/>
                <a:cs typeface="Roboto"/>
                <a:sym typeface="Roboto"/>
              </a:rPr>
              <a:t>La météo de vos équipes</a:t>
            </a:r>
            <a:endParaRPr b="1" sz="18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811525" y="4363225"/>
            <a:ext cx="3508200" cy="428100"/>
          </a:xfrm>
          <a:prstGeom prst="rect">
            <a:avLst/>
          </a:prstGeom>
          <a:solidFill>
            <a:srgbClr val="FFFFFF">
              <a:alpha val="51889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EA19A0"/>
                </a:solidFill>
                <a:latin typeface="Roboto"/>
                <a:ea typeface="Roboto"/>
                <a:cs typeface="Roboto"/>
                <a:sym typeface="Roboto"/>
              </a:rPr>
              <a:t>Les scores de vos équipes</a:t>
            </a:r>
            <a:endParaRPr b="1" sz="18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1168375" y="7941325"/>
            <a:ext cx="7143300" cy="14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Des </a:t>
            </a:r>
            <a:r>
              <a:rPr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synthèses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par équipe et par question</a:t>
            </a:r>
            <a:endParaRPr sz="25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Repérez les points d’alerte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et creusez rapidement dans la donnée.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cxnSp>
        <p:nvCxnSpPr>
          <p:cNvPr id="127" name="Google Shape;127;p13"/>
          <p:cNvCxnSpPr/>
          <p:nvPr/>
        </p:nvCxnSpPr>
        <p:spPr>
          <a:xfrm>
            <a:off x="1276700" y="1209625"/>
            <a:ext cx="15758100" cy="357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13"/>
          <p:cNvSpPr txBox="1"/>
          <p:nvPr/>
        </p:nvSpPr>
        <p:spPr>
          <a:xfrm>
            <a:off x="11445325" y="2134550"/>
            <a:ext cx="48228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OCTOWORDS</a:t>
            </a:r>
            <a:endParaRPr b="1" sz="34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13"/>
          <p:cNvPicPr preferRelativeResize="0"/>
          <p:nvPr/>
        </p:nvPicPr>
        <p:blipFill rotWithShape="1">
          <a:blip r:embed="rId5">
            <a:alphaModFix/>
          </a:blip>
          <a:srcRect b="2307" l="826" r="1896" t="2744"/>
          <a:stretch/>
        </p:blipFill>
        <p:spPr>
          <a:xfrm>
            <a:off x="9812575" y="3016250"/>
            <a:ext cx="7509300" cy="4490400"/>
          </a:xfrm>
          <a:prstGeom prst="roundRect">
            <a:avLst>
              <a:gd fmla="val 4620" name="adj"/>
            </a:avLst>
          </a:prstGeom>
          <a:noFill/>
          <a:ln>
            <a:noFill/>
          </a:ln>
          <a:effectLst>
            <a:outerShdw blurRad="128588" rotWithShape="0" algn="bl" dir="5400000" dist="66675">
              <a:srgbClr val="000000">
                <a:alpha val="50000"/>
              </a:srgbClr>
            </a:outerShdw>
          </a:effectLst>
        </p:spPr>
      </p:pic>
      <p:sp>
        <p:nvSpPr>
          <p:cNvPr id="130" name="Google Shape;130;p13"/>
          <p:cNvSpPr txBox="1"/>
          <p:nvPr/>
        </p:nvSpPr>
        <p:spPr>
          <a:xfrm>
            <a:off x="10584800" y="7689050"/>
            <a:ext cx="6450000" cy="18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Analyse sémantique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des commentaires texte en 10 langues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Identifiez les thématiques clés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en lien avec les commentaires</a:t>
            </a:r>
            <a:endParaRPr sz="25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/>
        </p:nvSpPr>
        <p:spPr>
          <a:xfrm>
            <a:off x="0" y="6618050"/>
            <a:ext cx="18288000" cy="31995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7" name="Google Shape;137;p14"/>
          <p:cNvSpPr txBox="1"/>
          <p:nvPr/>
        </p:nvSpPr>
        <p:spPr>
          <a:xfrm>
            <a:off x="2970900" y="248125"/>
            <a:ext cx="120462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AGISSEZ ET AMÉLIOREZ EFFICACEMENT</a:t>
            </a:r>
            <a:endParaRPr b="1" sz="4300">
              <a:solidFill>
                <a:srgbClr val="EA19A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38;p14"/>
          <p:cNvSpPr txBox="1"/>
          <p:nvPr/>
        </p:nvSpPr>
        <p:spPr>
          <a:xfrm>
            <a:off x="459200" y="6519425"/>
            <a:ext cx="39750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Identification et p</a:t>
            </a:r>
            <a:r>
              <a:rPr b="1" lang="fr" sz="2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riorisation</a:t>
            </a:r>
            <a:r>
              <a:rPr b="1" lang="fr" sz="2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 des actions</a:t>
            </a:r>
            <a:endParaRPr b="1" sz="2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latin typeface="Nunito Light"/>
                <a:ea typeface="Nunito Light"/>
                <a:cs typeface="Nunito Light"/>
                <a:sym typeface="Nunito Light"/>
              </a:rPr>
              <a:t>Repérez les axes prioritaires d’action et leur potentiel </a:t>
            </a:r>
            <a:r>
              <a:rPr lang="fr" sz="2400">
                <a:latin typeface="Nunito"/>
                <a:ea typeface="Nunito"/>
                <a:cs typeface="Nunito"/>
                <a:sym typeface="Nunito"/>
              </a:rPr>
              <a:t>impact sur votre performance </a:t>
            </a:r>
            <a:r>
              <a:rPr lang="fr"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grâce aux analyses en temps réel</a:t>
            </a:r>
            <a:r>
              <a:rPr lang="fr" sz="2400">
                <a:latin typeface="Nunito"/>
                <a:ea typeface="Nunito"/>
                <a:cs typeface="Nunito"/>
                <a:sym typeface="Nunito"/>
              </a:rPr>
              <a:t> 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9" name="Google Shape;139;p14"/>
          <p:cNvPicPr preferRelativeResize="0"/>
          <p:nvPr/>
        </p:nvPicPr>
        <p:blipFill rotWithShape="1">
          <a:blip r:embed="rId3">
            <a:alphaModFix/>
          </a:blip>
          <a:srcRect b="21909" l="15618" r="43181" t="42237"/>
          <a:stretch/>
        </p:blipFill>
        <p:spPr>
          <a:xfrm>
            <a:off x="207800" y="2055699"/>
            <a:ext cx="6534900" cy="3199500"/>
          </a:xfrm>
          <a:prstGeom prst="roundRect">
            <a:avLst>
              <a:gd fmla="val 1640" name="adj"/>
            </a:avLst>
          </a:prstGeom>
          <a:noFill/>
          <a:ln>
            <a:noFill/>
          </a:ln>
          <a:effectLst>
            <a:outerShdw blurRad="57150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140" name="Google Shape;140;p14"/>
          <p:cNvSpPr txBox="1"/>
          <p:nvPr/>
        </p:nvSpPr>
        <p:spPr>
          <a:xfrm>
            <a:off x="4911225" y="6519650"/>
            <a:ext cx="4104900" cy="30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Lancement d’un </a:t>
            </a:r>
            <a:endParaRPr b="1" sz="2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plan d’action</a:t>
            </a:r>
            <a:endParaRPr b="1" sz="2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Notification</a:t>
            </a:r>
            <a:r>
              <a:rPr b="1" lang="fr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fr"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des collaborateurs et managers concernés. Encouragez le partage de bonnes pratiques</a:t>
            </a:r>
            <a:endParaRPr sz="28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141" name="Google Shape;14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2025" y="2361500"/>
            <a:ext cx="6192642" cy="266511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142" name="Google Shape;142;p14"/>
          <p:cNvSpPr txBox="1"/>
          <p:nvPr/>
        </p:nvSpPr>
        <p:spPr>
          <a:xfrm>
            <a:off x="9493150" y="6519425"/>
            <a:ext cx="4104900" cy="26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Organisation des tâches</a:t>
            </a:r>
            <a:endParaRPr b="1" sz="28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Le plan d’actions avec les parties prenantes sous forme de tâches en </a:t>
            </a:r>
            <a:r>
              <a:rPr lang="fr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format kanban</a:t>
            </a:r>
            <a:endParaRPr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14075075" y="6541850"/>
            <a:ext cx="3975000" cy="31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Échange</a:t>
            </a: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 avec les équipes</a:t>
            </a:r>
            <a:endParaRPr b="1" sz="28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Au sein de chaque plan d’actions avec les parties prenantes grâce à notre </a:t>
            </a:r>
            <a:r>
              <a:rPr lang="fr"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chat organisé en sujets de discussion</a:t>
            </a:r>
            <a:endParaRPr sz="2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0" y="5514075"/>
            <a:ext cx="18216900" cy="921900"/>
          </a:xfrm>
          <a:prstGeom prst="homePlate">
            <a:avLst>
              <a:gd fmla="val 22352" name="adj"/>
            </a:avLst>
          </a:prstGeom>
          <a:solidFill>
            <a:srgbClr val="FE328F"/>
          </a:solidFill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5" name="Google Shape;145;p14"/>
          <p:cNvPicPr preferRelativeResize="0"/>
          <p:nvPr/>
        </p:nvPicPr>
        <p:blipFill rotWithShape="1">
          <a:blip r:embed="rId5">
            <a:alphaModFix/>
          </a:blip>
          <a:srcRect b="0" l="38103" r="0" t="16701"/>
          <a:stretch/>
        </p:blipFill>
        <p:spPr>
          <a:xfrm>
            <a:off x="13210875" y="1694352"/>
            <a:ext cx="4776976" cy="26651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146" name="Google Shape;146;p14"/>
          <p:cNvPicPr preferRelativeResize="0"/>
          <p:nvPr/>
        </p:nvPicPr>
        <p:blipFill rotWithShape="1">
          <a:blip r:embed="rId5">
            <a:alphaModFix/>
          </a:blip>
          <a:srcRect b="32331" l="0" r="61729" t="0"/>
          <a:stretch/>
        </p:blipFill>
        <p:spPr>
          <a:xfrm>
            <a:off x="13967200" y="2984175"/>
            <a:ext cx="3264336" cy="239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147" name="Google Shape;147;p14"/>
          <p:cNvSpPr txBox="1"/>
          <p:nvPr/>
        </p:nvSpPr>
        <p:spPr>
          <a:xfrm>
            <a:off x="0" y="5529375"/>
            <a:ext cx="17988000" cy="906600"/>
          </a:xfrm>
          <a:prstGeom prst="rect">
            <a:avLst/>
          </a:prstGeom>
          <a:gradFill>
            <a:gsLst>
              <a:gs pos="0">
                <a:srgbClr val="C70064"/>
              </a:gs>
              <a:gs pos="100000">
                <a:srgbClr val="FE328F"/>
              </a:gs>
            </a:gsLst>
            <a:lin ang="2700006" scaled="0"/>
          </a:gradFill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Mise en place et pilotage des actions dans vos équipes</a:t>
            </a:r>
            <a:endParaRPr b="1" sz="3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48" name="Google Shape;148;p14"/>
          <p:cNvCxnSpPr/>
          <p:nvPr/>
        </p:nvCxnSpPr>
        <p:spPr>
          <a:xfrm>
            <a:off x="3657700" y="1186000"/>
            <a:ext cx="107943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14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rgbClr val="FE328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0" y="6295625"/>
            <a:ext cx="18312600" cy="370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6" name="Google Shape;156;p15"/>
          <p:cNvSpPr txBox="1"/>
          <p:nvPr/>
        </p:nvSpPr>
        <p:spPr>
          <a:xfrm>
            <a:off x="871675" y="228475"/>
            <a:ext cx="157899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UNE MISE EN PLACE EN 24H, DES RÉSULTATS EN 48H</a:t>
            </a:r>
            <a:endParaRPr b="1" sz="43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9413675" y="6130119"/>
            <a:ext cx="3948900" cy="1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3.</a:t>
            </a:r>
            <a:endParaRPr b="1" sz="28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Analyse des résultats</a:t>
            </a:r>
            <a:endParaRPr b="1" sz="28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C70064"/>
                </a:solidFill>
                <a:latin typeface="Nunito"/>
                <a:ea typeface="Nunito"/>
                <a:cs typeface="Nunito"/>
                <a:sym typeface="Nunito"/>
              </a:rPr>
              <a:t>en temps réel</a:t>
            </a:r>
            <a:endParaRPr b="1" sz="28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400">
                <a:latin typeface="Nunito"/>
                <a:ea typeface="Nunito"/>
                <a:cs typeface="Nunito"/>
                <a:sym typeface="Nunito"/>
              </a:rPr>
              <a:t>Notre équipe de consultants</a:t>
            </a:r>
            <a:r>
              <a:rPr lang="fr" sz="2400">
                <a:latin typeface="Nunito Light"/>
                <a:ea typeface="Nunito Light"/>
                <a:cs typeface="Nunito Light"/>
                <a:sym typeface="Nunito Light"/>
              </a:rPr>
              <a:t> analyse les résultats avec vous</a:t>
            </a:r>
            <a:endParaRPr sz="24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13721950" y="6130119"/>
            <a:ext cx="4367100" cy="2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4. </a:t>
            </a:r>
            <a:endParaRPr b="1" sz="28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Communication </a:t>
            </a:r>
            <a:endParaRPr b="1" sz="28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en quelques clics</a:t>
            </a:r>
            <a:endParaRPr b="1" sz="28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400">
                <a:latin typeface="Nunito"/>
                <a:ea typeface="Nunito"/>
                <a:cs typeface="Nunito"/>
                <a:sym typeface="Nunito"/>
              </a:rPr>
              <a:t>Partagez</a:t>
            </a:r>
            <a:r>
              <a:rPr b="1" lang="fr" sz="240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fr" sz="2400">
                <a:latin typeface="Nunito Light"/>
                <a:ea typeface="Nunito Light"/>
                <a:cs typeface="Nunito Light"/>
                <a:sym typeface="Nunito Light"/>
              </a:rPr>
              <a:t>les résultats avec vos collaborateurs via un </a:t>
            </a:r>
            <a:r>
              <a:rPr lang="fr" sz="2400">
                <a:latin typeface="Nunito"/>
                <a:ea typeface="Nunito"/>
                <a:cs typeface="Nunito"/>
                <a:sym typeface="Nunito"/>
              </a:rPr>
              <a:t>lien sécurisé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0790825" y="9002500"/>
            <a:ext cx="5783100" cy="699300"/>
          </a:xfrm>
          <a:prstGeom prst="roundRect">
            <a:avLst>
              <a:gd fmla="val 16667" name="adj"/>
            </a:avLst>
          </a:prstGeom>
          <a:solidFill>
            <a:srgbClr val="FE328F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de présentation de résultats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10183025" y="2012800"/>
            <a:ext cx="69987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" name="Google Shape;16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16000" y="1494913"/>
            <a:ext cx="2979000" cy="3565800"/>
          </a:xfrm>
          <a:prstGeom prst="roundRect">
            <a:avLst>
              <a:gd fmla="val 3311" name="adj"/>
            </a:avLst>
          </a:prstGeom>
          <a:noFill/>
          <a:ln>
            <a:noFill/>
          </a:ln>
          <a:effectLst>
            <a:outerShdw blurRad="85725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162" name="Google Shape;162;p15"/>
          <p:cNvPicPr preferRelativeResize="0"/>
          <p:nvPr/>
        </p:nvPicPr>
        <p:blipFill rotWithShape="1">
          <a:blip r:embed="rId5">
            <a:alphaModFix/>
          </a:blip>
          <a:srcRect b="4557" l="814" r="1069" t="2815"/>
          <a:stretch/>
        </p:blipFill>
        <p:spPr>
          <a:xfrm>
            <a:off x="2041750" y="1668725"/>
            <a:ext cx="3485400" cy="1814700"/>
          </a:xfrm>
          <a:prstGeom prst="roundRect">
            <a:avLst>
              <a:gd fmla="val 4906" name="adj"/>
            </a:avLst>
          </a:prstGeom>
          <a:noFill/>
          <a:ln>
            <a:noFill/>
          </a:ln>
          <a:effectLst>
            <a:outerShdw blurRad="85725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163" name="Google Shape;163;p15"/>
          <p:cNvPicPr preferRelativeResize="0"/>
          <p:nvPr/>
        </p:nvPicPr>
        <p:blipFill rotWithShape="1">
          <a:blip r:embed="rId6">
            <a:alphaModFix/>
          </a:blip>
          <a:srcRect b="3857" l="1065" r="2072" t="7670"/>
          <a:stretch/>
        </p:blipFill>
        <p:spPr>
          <a:xfrm>
            <a:off x="3437187" y="2350087"/>
            <a:ext cx="3794400" cy="1814700"/>
          </a:xfrm>
          <a:prstGeom prst="roundRect">
            <a:avLst>
              <a:gd fmla="val 5706" name="adj"/>
            </a:avLst>
          </a:prstGeom>
          <a:noFill/>
          <a:ln>
            <a:noFill/>
          </a:ln>
          <a:effectLst>
            <a:outerShdw blurRad="85725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164" name="Google Shape;164;p15"/>
          <p:cNvPicPr preferRelativeResize="0"/>
          <p:nvPr/>
        </p:nvPicPr>
        <p:blipFill rotWithShape="1">
          <a:blip r:embed="rId7">
            <a:alphaModFix/>
          </a:blip>
          <a:srcRect b="6932" l="896" r="1608" t="3845"/>
          <a:stretch/>
        </p:blipFill>
        <p:spPr>
          <a:xfrm>
            <a:off x="2377794" y="2981153"/>
            <a:ext cx="3794400" cy="1971600"/>
          </a:xfrm>
          <a:prstGeom prst="roundRect">
            <a:avLst>
              <a:gd fmla="val 4933" name="adj"/>
            </a:avLst>
          </a:prstGeom>
          <a:noFill/>
          <a:ln>
            <a:noFill/>
          </a:ln>
          <a:effectLst>
            <a:outerShdw blurRad="85725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165" name="Google Shape;165;p15"/>
          <p:cNvSpPr/>
          <p:nvPr/>
        </p:nvSpPr>
        <p:spPr>
          <a:xfrm>
            <a:off x="6300" y="5216950"/>
            <a:ext cx="18171900" cy="890700"/>
          </a:xfrm>
          <a:prstGeom prst="homePlate">
            <a:avLst>
              <a:gd fmla="val 25883" name="adj"/>
            </a:avLst>
          </a:prstGeom>
          <a:gradFill>
            <a:gsLst>
              <a:gs pos="0">
                <a:srgbClr val="4289F7"/>
              </a:gs>
              <a:gs pos="36000">
                <a:srgbClr val="06007C"/>
              </a:gs>
              <a:gs pos="62000">
                <a:srgbClr val="C70064"/>
              </a:gs>
              <a:gs pos="100000">
                <a:srgbClr val="FE328F"/>
              </a:gs>
            </a:gsLst>
            <a:lin ang="2698631" scaled="0"/>
          </a:gradFill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166" name="Google Shape;166;p15"/>
          <p:cNvSpPr txBox="1"/>
          <p:nvPr/>
        </p:nvSpPr>
        <p:spPr>
          <a:xfrm>
            <a:off x="6300" y="5208988"/>
            <a:ext cx="8537400" cy="9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Déploiement en 24H</a:t>
            </a:r>
            <a:endParaRPr b="1" sz="3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158075" y="6130119"/>
            <a:ext cx="4428000" cy="17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4289F7"/>
                </a:solidFill>
                <a:latin typeface="Nunito"/>
                <a:ea typeface="Nunito"/>
                <a:cs typeface="Nunito"/>
                <a:sym typeface="Nunito"/>
              </a:rPr>
              <a:t>1.</a:t>
            </a:r>
            <a:endParaRPr b="1" sz="2800">
              <a:solidFill>
                <a:srgbClr val="4289F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4289F7"/>
                </a:solidFill>
                <a:latin typeface="Nunito"/>
                <a:ea typeface="Nunito"/>
                <a:cs typeface="Nunito"/>
                <a:sym typeface="Nunito"/>
              </a:rPr>
              <a:t>Remplir le template Excel</a:t>
            </a:r>
            <a:endParaRPr b="1" sz="2800">
              <a:solidFill>
                <a:srgbClr val="4289F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400">
                <a:latin typeface="Nunito Light"/>
                <a:ea typeface="Nunito Light"/>
                <a:cs typeface="Nunito Light"/>
                <a:sym typeface="Nunito Light"/>
              </a:rPr>
              <a:t>Renseignez vos données RH, nom, prénom, email, équipes </a:t>
            </a:r>
            <a:endParaRPr sz="24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4626300" y="6130119"/>
            <a:ext cx="4428000" cy="1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9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2.</a:t>
            </a:r>
            <a:endParaRPr b="1" sz="2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Envoi du questionnaire</a:t>
            </a:r>
            <a:endParaRPr b="1" sz="28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400">
                <a:latin typeface="Nunito Light"/>
                <a:ea typeface="Nunito Light"/>
                <a:cs typeface="Nunito Light"/>
                <a:sym typeface="Nunito Light"/>
              </a:rPr>
              <a:t>Le questionnaire est envoyé </a:t>
            </a:r>
            <a:r>
              <a:rPr lang="fr" sz="2400">
                <a:latin typeface="Nunito"/>
                <a:ea typeface="Nunito"/>
                <a:cs typeface="Nunito"/>
                <a:sym typeface="Nunito"/>
              </a:rPr>
              <a:t>par mail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" name="Google Shape;169;p15"/>
          <p:cNvSpPr/>
          <p:nvPr/>
        </p:nvSpPr>
        <p:spPr>
          <a:xfrm>
            <a:off x="553325" y="8906800"/>
            <a:ext cx="3637500" cy="890700"/>
          </a:xfrm>
          <a:prstGeom prst="roundRect">
            <a:avLst>
              <a:gd fmla="val 16667" name="adj"/>
            </a:avLst>
          </a:prstGeom>
          <a:solidFill>
            <a:srgbClr val="4289F7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Téléchargez le template à remplir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" name="Google Shape;170;p15">
            <a:hlinkClick r:id="rId9"/>
          </p:cNvPr>
          <p:cNvSpPr/>
          <p:nvPr/>
        </p:nvSpPr>
        <p:spPr>
          <a:xfrm>
            <a:off x="5021550" y="8906800"/>
            <a:ext cx="3637500" cy="890700"/>
          </a:xfrm>
          <a:prstGeom prst="roundRect">
            <a:avLst>
              <a:gd fmla="val 16667" name="adj"/>
            </a:avLst>
          </a:prstGeom>
          <a:solidFill>
            <a:srgbClr val="06007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Testez un questionnaire en ligne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" name="Google Shape;171;p15"/>
          <p:cNvSpPr txBox="1"/>
          <p:nvPr/>
        </p:nvSpPr>
        <p:spPr>
          <a:xfrm>
            <a:off x="9413675" y="5209050"/>
            <a:ext cx="8537400" cy="9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Communiquez en 48H</a:t>
            </a:r>
            <a:endParaRPr b="1" sz="3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72" name="Google Shape;172;p15"/>
          <p:cNvCxnSpPr/>
          <p:nvPr/>
        </p:nvCxnSpPr>
        <p:spPr>
          <a:xfrm>
            <a:off x="1858475" y="1189350"/>
            <a:ext cx="142515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5"/>
          <p:cNvPicPr preferRelativeResize="0"/>
          <p:nvPr/>
        </p:nvPicPr>
        <p:blipFill rotWithShape="1">
          <a:blip r:embed="rId11">
            <a:alphaModFix/>
          </a:blip>
          <a:srcRect b="15085" l="0" r="40800" t="3061"/>
          <a:stretch/>
        </p:blipFill>
        <p:spPr>
          <a:xfrm>
            <a:off x="8080830" y="1568563"/>
            <a:ext cx="6112845" cy="3418425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174" name="Google Shape;174;p15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6"/>
          <p:cNvPicPr preferRelativeResize="0"/>
          <p:nvPr/>
        </p:nvPicPr>
        <p:blipFill rotWithShape="1">
          <a:blip r:embed="rId3">
            <a:alphaModFix/>
          </a:blip>
          <a:srcRect b="0" l="20233" r="20239" t="1195"/>
          <a:stretch/>
        </p:blipFill>
        <p:spPr>
          <a:xfrm>
            <a:off x="0" y="0"/>
            <a:ext cx="9331548" cy="1028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2876" y="2256863"/>
            <a:ext cx="10001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/>
          <p:cNvPicPr preferRelativeResize="0"/>
          <p:nvPr/>
        </p:nvPicPr>
        <p:blipFill rotWithShape="1">
          <a:blip r:embed="rId5">
            <a:alphaModFix/>
          </a:blip>
          <a:srcRect b="12975" l="0" r="0" t="0"/>
          <a:stretch/>
        </p:blipFill>
        <p:spPr>
          <a:xfrm>
            <a:off x="9652878" y="7676850"/>
            <a:ext cx="1000122" cy="1088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52876" y="4028963"/>
            <a:ext cx="10001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52876" y="5801065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6"/>
          <p:cNvSpPr txBox="1"/>
          <p:nvPr/>
        </p:nvSpPr>
        <p:spPr>
          <a:xfrm>
            <a:off x="10729200" y="1889663"/>
            <a:ext cx="7674900" cy="8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Sondage des collaborateurs</a:t>
            </a:r>
            <a:endParaRPr b="1" sz="3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Donnez la parole à vos collaborateurs sur leur ressenti. Écoutez vos équipes, partagez les résultats et agissez.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Qualité de vie au travail</a:t>
            </a:r>
            <a:endParaRPr b="1" sz="3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Améliorez la qualité de vie au travail de vos collaborateurs.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Baromètre social</a:t>
            </a:r>
            <a:endParaRPr sz="3600">
              <a:solidFill>
                <a:srgbClr val="22CFB5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Identifiez les chantiers RH prioritaires avec un baromètre hebdomadaire, mensuel ou annuel.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Amélioration de l’engagement collaborateur </a:t>
            </a:r>
            <a:endParaRPr sz="3600">
              <a:solidFill>
                <a:srgbClr val="FE328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Gardez vos équipes motivées, et identifiez les leviers de l’engagement collaborateur.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10353400" y="516075"/>
            <a:ext cx="68082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CAS D’USAGE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86" name="Google Shape;186;p16"/>
          <p:cNvCxnSpPr/>
          <p:nvPr/>
        </p:nvCxnSpPr>
        <p:spPr>
          <a:xfrm flipH="1" rot="10800000">
            <a:off x="11885500" y="1332925"/>
            <a:ext cx="37800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" name="Google Shape;187;p16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7"/>
          <p:cNvPicPr preferRelativeResize="0"/>
          <p:nvPr/>
        </p:nvPicPr>
        <p:blipFill rotWithShape="1">
          <a:blip r:embed="rId3">
            <a:alphaModFix/>
          </a:blip>
          <a:srcRect b="0" l="23115" r="17168" t="2372"/>
          <a:stretch/>
        </p:blipFill>
        <p:spPr>
          <a:xfrm>
            <a:off x="9032651" y="-14825"/>
            <a:ext cx="933154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7"/>
          <p:cNvSpPr txBox="1"/>
          <p:nvPr/>
        </p:nvSpPr>
        <p:spPr>
          <a:xfrm>
            <a:off x="1305300" y="412350"/>
            <a:ext cx="7762500" cy="9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Mise en place du télétravail</a:t>
            </a:r>
            <a:endParaRPr sz="3600">
              <a:solidFill>
                <a:srgbClr val="9900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Restez proche de vos équipes, ayez le pouls de vos collaborateurs, augmentez la productivité en télétravail. 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EA19A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Transformation des modes de travail</a:t>
            </a:r>
            <a:endParaRPr b="1" sz="36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Votre entreprise se transforme, identifiez les chantiers clés, communiquez et agissez</a:t>
            </a:r>
            <a:endParaRPr sz="2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Intégration des collaborateurs</a:t>
            </a:r>
            <a:r>
              <a:rPr lang="fr" sz="2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Facilitez l’intégration de vos nouveaux collaborateurs pour une meilleure rétention des talents. </a:t>
            </a:r>
            <a:endParaRPr sz="2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4" name="Google Shape;194;p17"/>
          <p:cNvPicPr preferRelativeResize="0"/>
          <p:nvPr/>
        </p:nvPicPr>
        <p:blipFill rotWithShape="1">
          <a:blip r:embed="rId4">
            <a:alphaModFix/>
          </a:blip>
          <a:srcRect b="13262" l="0" r="0" t="0"/>
          <a:stretch/>
        </p:blipFill>
        <p:spPr>
          <a:xfrm>
            <a:off x="305175" y="934941"/>
            <a:ext cx="1000122" cy="10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 rotWithShape="1">
          <a:blip r:embed="rId5">
            <a:alphaModFix/>
          </a:blip>
          <a:srcRect b="14697" l="0" r="0" t="7000"/>
          <a:stretch/>
        </p:blipFill>
        <p:spPr>
          <a:xfrm>
            <a:off x="339075" y="4900900"/>
            <a:ext cx="1000122" cy="97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"/>
          <p:cNvPicPr preferRelativeResize="0"/>
          <p:nvPr/>
        </p:nvPicPr>
        <p:blipFill rotWithShape="1">
          <a:blip r:embed="rId6">
            <a:alphaModFix/>
          </a:blip>
          <a:srcRect b="12844" l="0" r="0" t="5656"/>
          <a:stretch/>
        </p:blipFill>
        <p:spPr>
          <a:xfrm>
            <a:off x="305175" y="2802974"/>
            <a:ext cx="1000122" cy="101909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7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rgbClr val="FE328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2904608" y="574650"/>
            <a:ext cx="124788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8550" lIns="38550" spcFirstLastPara="1" rIns="38550" wrap="square" tIns="38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UNE PLATEFORME SUR-MESURE</a:t>
            </a:r>
            <a:endParaRPr b="1" sz="44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551450" y="1896450"/>
            <a:ext cx="5572500" cy="780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8"/>
          <p:cNvSpPr/>
          <p:nvPr/>
        </p:nvSpPr>
        <p:spPr>
          <a:xfrm>
            <a:off x="6633000" y="1896350"/>
            <a:ext cx="5326800" cy="780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rgbClr val="FE328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06" name="Google Shape;206;p18"/>
          <p:cNvSpPr txBox="1"/>
          <p:nvPr/>
        </p:nvSpPr>
        <p:spPr>
          <a:xfrm>
            <a:off x="-134100" y="1988100"/>
            <a:ext cx="68781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Disponible en 10 langues</a:t>
            </a:r>
            <a:endParaRPr b="1" sz="34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7" name="Google Shape;2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200" y="3567338"/>
            <a:ext cx="751857" cy="4443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8" name="Google Shape;2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7246" y="3567342"/>
            <a:ext cx="751845" cy="4443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9" name="Google Shape;2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5281" y="3567342"/>
            <a:ext cx="751845" cy="4443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0" name="Google Shape;21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1335" y="3567342"/>
            <a:ext cx="751845" cy="4443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1" name="Google Shape;21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93283" y="4457667"/>
            <a:ext cx="751845" cy="4443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2" name="Google Shape;21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9245" y="4457679"/>
            <a:ext cx="751826" cy="44434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3" name="Google Shape;213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17276" y="4457686"/>
            <a:ext cx="751813" cy="4443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4" name="Google Shape;214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93331" y="3567363"/>
            <a:ext cx="751813" cy="4443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5" name="Google Shape;215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55280" y="4457686"/>
            <a:ext cx="751813" cy="4443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6" name="Google Shape;216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31319" y="4302150"/>
            <a:ext cx="751844" cy="75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7" name="Google Shape;217;p18"/>
          <p:cNvSpPr txBox="1"/>
          <p:nvPr/>
        </p:nvSpPr>
        <p:spPr>
          <a:xfrm>
            <a:off x="798450" y="2743500"/>
            <a:ext cx="50130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Traduction en temps réel</a:t>
            </a:r>
            <a:endParaRPr sz="16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633550" y="5217150"/>
            <a:ext cx="5326800" cy="4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Pour les équipes RH et les managers internationaux</a:t>
            </a:r>
            <a:endParaRPr b="1" sz="25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6007C"/>
              </a:buClr>
              <a:buSzPts val="2500"/>
              <a:buFont typeface="Nunito Light"/>
              <a:buChar char="●"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Traduction automatisée des questions et thèmes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6007C"/>
              </a:buClr>
              <a:buSzPts val="2500"/>
              <a:buFont typeface="Nunito Light"/>
              <a:buChar char="●"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Traduction des chats en temps réel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L’analyse sémantique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peut analyser les commentaires aux questions indépendamment du langage d’origine.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19" name="Google Shape;219;p18"/>
          <p:cNvSpPr txBox="1"/>
          <p:nvPr/>
        </p:nvSpPr>
        <p:spPr>
          <a:xfrm>
            <a:off x="6633000" y="1988100"/>
            <a:ext cx="53268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Pour chaque acteur</a:t>
            </a:r>
            <a:endParaRPr b="1" sz="3400">
              <a:solidFill>
                <a:srgbClr val="FE328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0" name="Google Shape;220;p18"/>
          <p:cNvSpPr txBox="1"/>
          <p:nvPr/>
        </p:nvSpPr>
        <p:spPr>
          <a:xfrm>
            <a:off x="7375350" y="4457675"/>
            <a:ext cx="3842100" cy="46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1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Manager</a:t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1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Directeur / DRH</a:t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1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Collaborateur </a:t>
            </a:r>
            <a:endParaRPr b="1" sz="31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1" name="Google Shape;221;p18"/>
          <p:cNvSpPr/>
          <p:nvPr/>
        </p:nvSpPr>
        <p:spPr>
          <a:xfrm>
            <a:off x="12468850" y="1896450"/>
            <a:ext cx="5326800" cy="780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8"/>
          <p:cNvSpPr txBox="1"/>
          <p:nvPr/>
        </p:nvSpPr>
        <p:spPr>
          <a:xfrm>
            <a:off x="12468850" y="1988100"/>
            <a:ext cx="53268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400">
                <a:solidFill>
                  <a:srgbClr val="FE328F"/>
                </a:solidFill>
                <a:latin typeface="Nunito"/>
                <a:ea typeface="Nunito"/>
                <a:cs typeface="Nunito"/>
                <a:sym typeface="Nunito"/>
              </a:rPr>
              <a:t>Questionnaire adaptable</a:t>
            </a:r>
            <a:endParaRPr b="1" sz="36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3" name="Google Shape;223;p18"/>
          <p:cNvSpPr txBox="1"/>
          <p:nvPr/>
        </p:nvSpPr>
        <p:spPr>
          <a:xfrm>
            <a:off x="12632450" y="2987850"/>
            <a:ext cx="5013000" cy="6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Choisissez vos questions parmi 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une bibliothèque de 360 questions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réparties sur 50 thèmes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Ajoutez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 vos propres questions et thèmes 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en fonction de votre problématique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Choisissez la 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fréquence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de vos questionnaires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Sondez les 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populations ou les équipes</a:t>
            </a:r>
            <a:r>
              <a:rPr lang="fr" sz="25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que vous souhaitez</a:t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Accédez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 aux 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résultats</a:t>
            </a:r>
            <a:r>
              <a:rPr b="1" lang="fr" sz="25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 en temps-réel</a:t>
            </a:r>
            <a:endParaRPr b="1" sz="25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24" name="Google Shape;224;p18"/>
          <p:cNvCxnSpPr/>
          <p:nvPr/>
        </p:nvCxnSpPr>
        <p:spPr>
          <a:xfrm>
            <a:off x="4816425" y="1306825"/>
            <a:ext cx="8790000" cy="3600"/>
          </a:xfrm>
          <a:prstGeom prst="straightConnector1">
            <a:avLst/>
          </a:prstGeom>
          <a:noFill/>
          <a:ln cap="flat" cmpd="sng" w="76200">
            <a:solidFill>
              <a:srgbClr val="4289F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5" name="Google Shape;225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532075" y="3117950"/>
            <a:ext cx="1528648" cy="15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627538" y="7320999"/>
            <a:ext cx="1337723" cy="1337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716463" y="5306637"/>
            <a:ext cx="1159864" cy="115986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8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9"/>
          <p:cNvSpPr/>
          <p:nvPr/>
        </p:nvSpPr>
        <p:spPr>
          <a:xfrm>
            <a:off x="9144000" y="2219325"/>
            <a:ext cx="8663400" cy="5988600"/>
          </a:xfrm>
          <a:prstGeom prst="rect">
            <a:avLst/>
          </a:prstGeom>
          <a:solidFill>
            <a:srgbClr val="0600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4" name="Google Shape;234;p19"/>
          <p:cNvSpPr/>
          <p:nvPr/>
        </p:nvSpPr>
        <p:spPr>
          <a:xfrm>
            <a:off x="383400" y="2219325"/>
            <a:ext cx="8432100" cy="5988600"/>
          </a:xfrm>
          <a:prstGeom prst="rect">
            <a:avLst/>
          </a:prstGeom>
          <a:solidFill>
            <a:srgbClr val="0600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1072500" y="562900"/>
            <a:ext cx="161430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LES DRH SONT CONVAINCUS ET TÉMOIGNENT</a:t>
            </a:r>
            <a:endParaRPr b="1" sz="44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A19A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6" name="Google Shape;236;p19"/>
          <p:cNvSpPr txBox="1"/>
          <p:nvPr/>
        </p:nvSpPr>
        <p:spPr>
          <a:xfrm>
            <a:off x="555100" y="2739300"/>
            <a:ext cx="81378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C’était indispensable pour nous de rester proches de nos équipes pendant cette période si difficile. Et de prendre en compte leurs retours en temps réel pour agir vite.</a:t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i="1" lang="fr"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Jérôme Friteau - DRH et directeur transformation </a:t>
            </a:r>
            <a:endParaRPr i="1"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i="1" lang="fr"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L’Assurance Retraite</a:t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7" name="Google Shape;237;p19"/>
          <p:cNvSpPr txBox="1"/>
          <p:nvPr/>
        </p:nvSpPr>
        <p:spPr>
          <a:xfrm>
            <a:off x="9406800" y="2481675"/>
            <a:ext cx="8137800" cy="41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Nous avons lancé Octomine pour nous aider à prendre le pouls des équipes pendant la période actuelle extrêmement perturbée grâce à des questions ciblées correspondant à  nos besoins terrain. </a:t>
            </a:r>
            <a:endParaRPr sz="22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Le lancement s’est fait très rapidement et les résultats en temps réel nous ont permis de communiquer très rapidement sur les résultats et d’impliquer les collaborateurs.</a:t>
            </a:r>
            <a:endParaRPr sz="22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Jérôme Davenas - DRH </a:t>
            </a:r>
            <a:endParaRPr i="1"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ARaymond France</a:t>
            </a:r>
            <a:endParaRPr i="1" sz="240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38" name="Google Shape;2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89450" y="5866500"/>
            <a:ext cx="2084100" cy="20136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9" name="Google Shape;239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925" y="5641050"/>
            <a:ext cx="790198" cy="790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0" name="Google Shape;240;p19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32650" y="7076463"/>
            <a:ext cx="790198" cy="790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1" name="Google Shape;241;p19"/>
          <p:cNvSpPr txBox="1"/>
          <p:nvPr/>
        </p:nvSpPr>
        <p:spPr>
          <a:xfrm>
            <a:off x="1072500" y="8289050"/>
            <a:ext cx="161430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70064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#</a:t>
            </a: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Réactivité</a:t>
            </a: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C70064"/>
                </a:solidFill>
                <a:latin typeface="Nunito Light"/>
                <a:ea typeface="Nunito Light"/>
                <a:cs typeface="Nunito Light"/>
                <a:sym typeface="Nunito Light"/>
              </a:rPr>
              <a:t>   </a:t>
            </a:r>
            <a:r>
              <a:rPr lang="fr" sz="46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#Efficacité</a:t>
            </a:r>
            <a:r>
              <a:rPr lang="fr" sz="46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4289F7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C70064"/>
                </a:solidFill>
                <a:latin typeface="Nunito Light"/>
                <a:ea typeface="Nunito Light"/>
                <a:cs typeface="Nunito Light"/>
                <a:sym typeface="Nunito Light"/>
              </a:rPr>
              <a:t>  </a:t>
            </a: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#TempsRéel</a:t>
            </a:r>
            <a:r>
              <a:rPr lang="fr" sz="4600">
                <a:solidFill>
                  <a:srgbClr val="328AFB"/>
                </a:solidFill>
                <a:latin typeface="Nunito Light"/>
                <a:ea typeface="Nunito Light"/>
                <a:cs typeface="Nunito Light"/>
                <a:sym typeface="Nunito Light"/>
              </a:rPr>
              <a:t> </a:t>
            </a:r>
            <a:r>
              <a:rPr lang="fr" sz="4600">
                <a:solidFill>
                  <a:srgbClr val="C70064"/>
                </a:solidFill>
                <a:latin typeface="Nunito Light"/>
                <a:ea typeface="Nunito Light"/>
                <a:cs typeface="Nunito Light"/>
                <a:sym typeface="Nunito Light"/>
              </a:rPr>
              <a:t>   </a:t>
            </a:r>
            <a:r>
              <a:rPr lang="fr" sz="46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#Indispensable</a:t>
            </a:r>
            <a:endParaRPr sz="46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242" name="Google Shape;24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1800" y="1943675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339413" y="7680950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55500" y="5895900"/>
            <a:ext cx="2022900" cy="19548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45" name="Google Shape;245;p19"/>
          <p:cNvGrpSpPr/>
          <p:nvPr/>
        </p:nvGrpSpPr>
        <p:grpSpPr>
          <a:xfrm>
            <a:off x="5978225" y="5852700"/>
            <a:ext cx="2084100" cy="2041200"/>
            <a:chOff x="916175" y="5639800"/>
            <a:chExt cx="2084100" cy="2041200"/>
          </a:xfrm>
        </p:grpSpPr>
        <p:sp>
          <p:nvSpPr>
            <p:cNvPr id="246" name="Google Shape;246;p19"/>
            <p:cNvSpPr/>
            <p:nvPr/>
          </p:nvSpPr>
          <p:spPr>
            <a:xfrm>
              <a:off x="916175" y="5639800"/>
              <a:ext cx="2084100" cy="2041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7" name="Google Shape;247;p1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04625" y="6292200"/>
              <a:ext cx="1919457" cy="790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8" name="Google Shape;24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01400" y="1943675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7386538" y="7680950"/>
            <a:ext cx="714375" cy="714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" name="Google Shape;250;p19"/>
          <p:cNvGrpSpPr/>
          <p:nvPr/>
        </p:nvGrpSpPr>
        <p:grpSpPr>
          <a:xfrm>
            <a:off x="15142325" y="5793450"/>
            <a:ext cx="2084100" cy="2041200"/>
            <a:chOff x="13862400" y="5896650"/>
            <a:chExt cx="2084100" cy="2041200"/>
          </a:xfrm>
        </p:grpSpPr>
        <p:sp>
          <p:nvSpPr>
            <p:cNvPr id="251" name="Google Shape;251;p19"/>
            <p:cNvSpPr/>
            <p:nvPr/>
          </p:nvSpPr>
          <p:spPr>
            <a:xfrm>
              <a:off x="13862400" y="5896650"/>
              <a:ext cx="2084100" cy="2041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2" name="Google Shape;252;p19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3991500" y="6772878"/>
              <a:ext cx="1955000" cy="4362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3" name="Google Shape;253;p19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4" name="Google Shape;254;p19"/>
          <p:cNvCxnSpPr/>
          <p:nvPr/>
        </p:nvCxnSpPr>
        <p:spPr>
          <a:xfrm>
            <a:off x="2935133" y="1474475"/>
            <a:ext cx="12395400" cy="18000"/>
          </a:xfrm>
          <a:prstGeom prst="straightConnector1">
            <a:avLst/>
          </a:prstGeom>
          <a:noFill/>
          <a:ln cap="flat" cmpd="sng" w="76200">
            <a:solidFill>
              <a:srgbClr val="FE32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"/>
          <p:cNvSpPr/>
          <p:nvPr/>
        </p:nvSpPr>
        <p:spPr>
          <a:xfrm>
            <a:off x="0" y="151500"/>
            <a:ext cx="9087300" cy="101625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9143950" y="241275"/>
            <a:ext cx="9037800" cy="15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7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L’ACCOMPAGNEMENT OCTOMINE COVID-19, UNE RECETTE GAGNANTE</a:t>
            </a:r>
            <a:endParaRPr b="1" sz="3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1" name="Google Shape;261;p20"/>
          <p:cNvSpPr txBox="1"/>
          <p:nvPr/>
        </p:nvSpPr>
        <p:spPr>
          <a:xfrm>
            <a:off x="2321775" y="775800"/>
            <a:ext cx="50214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SECTEUR PUBLIC</a:t>
            </a:r>
            <a:endParaRPr b="1" sz="32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2" name="Google Shape;26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27" y="2167201"/>
            <a:ext cx="2260199" cy="117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0"/>
          <p:cNvPicPr preferRelativeResize="0"/>
          <p:nvPr/>
        </p:nvPicPr>
        <p:blipFill rotWithShape="1">
          <a:blip r:embed="rId4">
            <a:alphaModFix/>
          </a:blip>
          <a:srcRect b="37729" l="0" r="0" t="0"/>
          <a:stretch/>
        </p:blipFill>
        <p:spPr>
          <a:xfrm>
            <a:off x="2584450" y="1926674"/>
            <a:ext cx="2499201" cy="6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5175" y="1836050"/>
            <a:ext cx="1176600" cy="117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0"/>
          <p:cNvGrpSpPr/>
          <p:nvPr/>
        </p:nvGrpSpPr>
        <p:grpSpPr>
          <a:xfrm>
            <a:off x="578818" y="3265782"/>
            <a:ext cx="1647057" cy="385249"/>
            <a:chOff x="6844797" y="3587075"/>
            <a:chExt cx="823528" cy="192625"/>
          </a:xfrm>
        </p:grpSpPr>
        <p:pic>
          <p:nvPicPr>
            <p:cNvPr id="266" name="Google Shape;266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44797" y="3587075"/>
              <a:ext cx="192625" cy="19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0"/>
            <p:cNvSpPr txBox="1"/>
            <p:nvPr/>
          </p:nvSpPr>
          <p:spPr>
            <a:xfrm>
              <a:off x="7037425" y="3587088"/>
              <a:ext cx="630900" cy="1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200">
                  <a:latin typeface="Roboto Medium"/>
                  <a:ea typeface="Roboto Medium"/>
                  <a:cs typeface="Roboto Medium"/>
                  <a:sym typeface="Roboto Medium"/>
                </a:rPr>
                <a:t>4000</a:t>
              </a:r>
              <a:endParaRPr sz="2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268" name="Google Shape;268;p20"/>
          <p:cNvGrpSpPr/>
          <p:nvPr/>
        </p:nvGrpSpPr>
        <p:grpSpPr>
          <a:xfrm>
            <a:off x="2934318" y="3265782"/>
            <a:ext cx="1647057" cy="385249"/>
            <a:chOff x="6844797" y="3587075"/>
            <a:chExt cx="823528" cy="192625"/>
          </a:xfrm>
        </p:grpSpPr>
        <p:pic>
          <p:nvPicPr>
            <p:cNvPr id="269" name="Google Shape;269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44797" y="3587075"/>
              <a:ext cx="192625" cy="19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0"/>
            <p:cNvSpPr txBox="1"/>
            <p:nvPr/>
          </p:nvSpPr>
          <p:spPr>
            <a:xfrm>
              <a:off x="7037425" y="3587088"/>
              <a:ext cx="630900" cy="1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200">
                  <a:latin typeface="Roboto Medium"/>
                  <a:ea typeface="Roboto Medium"/>
                  <a:cs typeface="Roboto Medium"/>
                  <a:sym typeface="Roboto Medium"/>
                </a:rPr>
                <a:t>8000</a:t>
              </a:r>
              <a:endParaRPr sz="2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grpSp>
        <p:nvGrpSpPr>
          <p:cNvPr id="271" name="Google Shape;271;p20"/>
          <p:cNvGrpSpPr/>
          <p:nvPr/>
        </p:nvGrpSpPr>
        <p:grpSpPr>
          <a:xfrm>
            <a:off x="5086631" y="3265782"/>
            <a:ext cx="1647057" cy="385249"/>
            <a:chOff x="6616197" y="3587075"/>
            <a:chExt cx="823528" cy="192625"/>
          </a:xfrm>
        </p:grpSpPr>
        <p:pic>
          <p:nvPicPr>
            <p:cNvPr id="272" name="Google Shape;272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616197" y="3587075"/>
              <a:ext cx="192625" cy="19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20"/>
            <p:cNvSpPr txBox="1"/>
            <p:nvPr/>
          </p:nvSpPr>
          <p:spPr>
            <a:xfrm>
              <a:off x="6808825" y="3587088"/>
              <a:ext cx="630900" cy="1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200">
                  <a:latin typeface="Roboto Medium"/>
                  <a:ea typeface="Roboto Medium"/>
                  <a:cs typeface="Roboto Medium"/>
                  <a:sym typeface="Roboto Medium"/>
                </a:rPr>
                <a:t>1200</a:t>
              </a:r>
              <a:endParaRPr sz="2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pic>
        <p:nvPicPr>
          <p:cNvPr id="274" name="Google Shape;274;p20"/>
          <p:cNvPicPr preferRelativeResize="0"/>
          <p:nvPr/>
        </p:nvPicPr>
        <p:blipFill rotWithShape="1">
          <a:blip r:embed="rId7">
            <a:alphaModFix/>
          </a:blip>
          <a:srcRect b="35496" l="0" r="0" t="35455"/>
          <a:stretch/>
        </p:blipFill>
        <p:spPr>
          <a:xfrm>
            <a:off x="2809513" y="8764450"/>
            <a:ext cx="3366700" cy="97795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0"/>
          <p:cNvSpPr txBox="1"/>
          <p:nvPr/>
        </p:nvSpPr>
        <p:spPr>
          <a:xfrm>
            <a:off x="9293950" y="2018725"/>
            <a:ext cx="8820300" cy="5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De nombreux partenaires accompagnés depuis le début cette crise</a:t>
            </a:r>
            <a:endParaRPr b="1" sz="30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Depuis mars, Octomine s’est mobilisé avec ses clients pour</a:t>
            </a:r>
            <a:r>
              <a:rPr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 mieux suivre les inquiétudes des salariés</a:t>
            </a:r>
            <a:r>
              <a:rPr b="1"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et pour </a:t>
            </a:r>
            <a:r>
              <a:rPr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ajuster les actions</a:t>
            </a: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mises en oeuvre dans les entreprises. </a:t>
            </a:r>
            <a:endParaRPr sz="24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Les collaborateurs ont répondu à des questions concernant la qualité de vie au travail, les outils mis à disposition pendant le télétravail, le management, la communication de crise…</a:t>
            </a:r>
            <a:endParaRPr sz="24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La plupart continuent d’utiliser l’outil qui leur ouvre les portes d’un </a:t>
            </a:r>
            <a:r>
              <a:rPr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management plus participatif</a:t>
            </a: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 et d’un </a:t>
            </a:r>
            <a:r>
              <a:rPr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pilotage managérial beaucoup plus précis</a:t>
            </a: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. C’est aussi la possibilité d’</a:t>
            </a:r>
            <a:r>
              <a:rPr lang="fr" sz="24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anticiper </a:t>
            </a:r>
            <a:r>
              <a:rPr lang="fr" sz="2400">
                <a:solidFill>
                  <a:srgbClr val="06007C"/>
                </a:solidFill>
                <a:latin typeface="Nunito Light"/>
                <a:ea typeface="Nunito Light"/>
                <a:cs typeface="Nunito Light"/>
                <a:sym typeface="Nunito Light"/>
              </a:rPr>
              <a:t>des crises qui est apportée à l’entreprise.</a:t>
            </a:r>
            <a:endParaRPr sz="2400">
              <a:solidFill>
                <a:srgbClr val="06007C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06007C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6007C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6007C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6007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6" name="Google Shape;276;p20"/>
          <p:cNvSpPr txBox="1"/>
          <p:nvPr/>
        </p:nvSpPr>
        <p:spPr>
          <a:xfrm>
            <a:off x="203409" y="4870588"/>
            <a:ext cx="8680500" cy="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9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SANS OUBLIER NOS 40 CLIENTS QUE NOUS ACCOMPAGNONS DÉJÀ HORS CRISE </a:t>
            </a:r>
            <a:endParaRPr b="1" sz="2900">
              <a:solidFill>
                <a:srgbClr val="06007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" name="Google Shape;277;p20"/>
          <p:cNvSpPr txBox="1"/>
          <p:nvPr/>
        </p:nvSpPr>
        <p:spPr>
          <a:xfrm>
            <a:off x="9425063" y="8066600"/>
            <a:ext cx="26937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FE328F"/>
                </a:solidFill>
                <a:latin typeface="Roboto"/>
                <a:ea typeface="Roboto"/>
                <a:cs typeface="Roboto"/>
                <a:sym typeface="Roboto"/>
              </a:rPr>
              <a:t>20 444 </a:t>
            </a:r>
            <a:endParaRPr b="1" sz="5000">
              <a:solidFill>
                <a:srgbClr val="FE328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20"/>
          <p:cNvSpPr txBox="1"/>
          <p:nvPr/>
        </p:nvSpPr>
        <p:spPr>
          <a:xfrm>
            <a:off x="9664775" y="8695125"/>
            <a:ext cx="2222100" cy="13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6007C"/>
                </a:solidFill>
                <a:latin typeface="Roboto"/>
                <a:ea typeface="Roboto"/>
                <a:cs typeface="Roboto"/>
                <a:sym typeface="Roboto"/>
              </a:rPr>
              <a:t>questionnaires</a:t>
            </a:r>
            <a:r>
              <a:rPr lang="fr" sz="2600">
                <a:solidFill>
                  <a:srgbClr val="0600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fr" sz="2200">
                <a:solidFill>
                  <a:srgbClr val="06007C"/>
                </a:solidFill>
                <a:latin typeface="Roboto"/>
                <a:ea typeface="Roboto"/>
                <a:cs typeface="Roboto"/>
                <a:sym typeface="Roboto"/>
              </a:rPr>
              <a:t>envoyés chaque semaine</a:t>
            </a:r>
            <a:endParaRPr sz="2200">
              <a:solidFill>
                <a:srgbClr val="06007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12310913" y="8066600"/>
            <a:ext cx="29595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FE328F"/>
                </a:solidFill>
                <a:latin typeface="Roboto"/>
                <a:ea typeface="Roboto"/>
                <a:cs typeface="Roboto"/>
                <a:sym typeface="Roboto"/>
              </a:rPr>
              <a:t>142 800</a:t>
            </a:r>
            <a:endParaRPr b="1" sz="5000">
              <a:solidFill>
                <a:srgbClr val="FE328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20"/>
          <p:cNvSpPr txBox="1"/>
          <p:nvPr/>
        </p:nvSpPr>
        <p:spPr>
          <a:xfrm>
            <a:off x="12615725" y="8700225"/>
            <a:ext cx="2499300" cy="10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Roboto"/>
                <a:ea typeface="Roboto"/>
                <a:cs typeface="Roboto"/>
                <a:sym typeface="Roboto"/>
              </a:rPr>
              <a:t>questions posées chaque semaine</a:t>
            </a:r>
            <a:endParaRPr sz="2200">
              <a:solidFill>
                <a:srgbClr val="06007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20"/>
          <p:cNvSpPr txBox="1"/>
          <p:nvPr/>
        </p:nvSpPr>
        <p:spPr>
          <a:xfrm>
            <a:off x="15310138" y="8066600"/>
            <a:ext cx="29595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FE328F"/>
                </a:solidFill>
                <a:latin typeface="Roboto"/>
                <a:ea typeface="Roboto"/>
                <a:cs typeface="Roboto"/>
                <a:sym typeface="Roboto"/>
              </a:rPr>
              <a:t>20 000</a:t>
            </a:r>
            <a:endParaRPr b="1" sz="5000">
              <a:solidFill>
                <a:srgbClr val="FE328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20"/>
          <p:cNvSpPr txBox="1"/>
          <p:nvPr/>
        </p:nvSpPr>
        <p:spPr>
          <a:xfrm>
            <a:off x="15538750" y="8700225"/>
            <a:ext cx="2499300" cy="10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6007C"/>
                </a:solidFill>
                <a:latin typeface="Roboto"/>
                <a:ea typeface="Roboto"/>
                <a:cs typeface="Roboto"/>
                <a:sym typeface="Roboto"/>
              </a:rPr>
              <a:t>collaborateurs ont répondu chaque semaine</a:t>
            </a:r>
            <a:endParaRPr sz="2200">
              <a:solidFill>
                <a:srgbClr val="06007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20"/>
          <p:cNvSpPr txBox="1"/>
          <p:nvPr/>
        </p:nvSpPr>
        <p:spPr>
          <a:xfrm>
            <a:off x="2657125" y="2472000"/>
            <a:ext cx="22602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Medium"/>
                <a:ea typeface="Roboto Medium"/>
                <a:cs typeface="Roboto Medium"/>
                <a:sym typeface="Roboto Medium"/>
              </a:rPr>
              <a:t>La moitié des Caisses de retraite en France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284" name="Google Shape;28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50" y="1412460"/>
            <a:ext cx="2159223" cy="88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49950" y="1777575"/>
            <a:ext cx="2260199" cy="103331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0"/>
          <p:cNvSpPr txBox="1"/>
          <p:nvPr/>
        </p:nvSpPr>
        <p:spPr>
          <a:xfrm>
            <a:off x="6855825" y="2781175"/>
            <a:ext cx="22602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Medium"/>
                <a:ea typeface="Roboto Medium"/>
                <a:cs typeface="Roboto Medium"/>
                <a:sym typeface="Roboto Medium"/>
              </a:rPr>
              <a:t>94 - Val de Marne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287" name="Google Shape;287;p20"/>
          <p:cNvGrpSpPr/>
          <p:nvPr/>
        </p:nvGrpSpPr>
        <p:grpSpPr>
          <a:xfrm>
            <a:off x="7132718" y="3265782"/>
            <a:ext cx="1647057" cy="385249"/>
            <a:chOff x="6844797" y="3587075"/>
            <a:chExt cx="823528" cy="192625"/>
          </a:xfrm>
        </p:grpSpPr>
        <p:pic>
          <p:nvPicPr>
            <p:cNvPr id="288" name="Google Shape;288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44797" y="3587075"/>
              <a:ext cx="192625" cy="19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20"/>
            <p:cNvSpPr txBox="1"/>
            <p:nvPr/>
          </p:nvSpPr>
          <p:spPr>
            <a:xfrm>
              <a:off x="7037425" y="3587088"/>
              <a:ext cx="630900" cy="1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2200">
                  <a:latin typeface="Roboto Medium"/>
                  <a:ea typeface="Roboto Medium"/>
                  <a:cs typeface="Roboto Medium"/>
                  <a:sym typeface="Roboto Medium"/>
                </a:rPr>
                <a:t>1500</a:t>
              </a:r>
              <a:endParaRPr sz="2200"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</p:grpSp>
      <p:pic>
        <p:nvPicPr>
          <p:cNvPr id="290" name="Google Shape;290;p20"/>
          <p:cNvPicPr preferRelativeResize="0"/>
          <p:nvPr/>
        </p:nvPicPr>
        <p:blipFill rotWithShape="1">
          <a:blip r:embed="rId10">
            <a:alphaModFix/>
          </a:blip>
          <a:srcRect b="0" l="0" r="0" t="52084"/>
          <a:stretch/>
        </p:blipFill>
        <p:spPr>
          <a:xfrm>
            <a:off x="668627" y="6508682"/>
            <a:ext cx="2631203" cy="72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59075" y="6507937"/>
            <a:ext cx="2159224" cy="7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77550" y="6506456"/>
            <a:ext cx="2222099" cy="819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63825" y="7603827"/>
            <a:ext cx="2222099" cy="76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68416" y="7481466"/>
            <a:ext cx="1555194" cy="90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82375" y="7610235"/>
            <a:ext cx="2631200" cy="78408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0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7" name="Google Shape;297;p20"/>
          <p:cNvCxnSpPr/>
          <p:nvPr/>
        </p:nvCxnSpPr>
        <p:spPr>
          <a:xfrm>
            <a:off x="9851375" y="1011125"/>
            <a:ext cx="7627200" cy="3600"/>
          </a:xfrm>
          <a:prstGeom prst="straightConnector1">
            <a:avLst/>
          </a:prstGeom>
          <a:noFill/>
          <a:ln cap="flat" cmpd="sng" w="76200">
            <a:solidFill>
              <a:srgbClr val="FE328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20"/>
          <p:cNvCxnSpPr/>
          <p:nvPr/>
        </p:nvCxnSpPr>
        <p:spPr>
          <a:xfrm>
            <a:off x="9462175" y="1691050"/>
            <a:ext cx="8505600" cy="34800"/>
          </a:xfrm>
          <a:prstGeom prst="straightConnector1">
            <a:avLst/>
          </a:prstGeom>
          <a:noFill/>
          <a:ln cap="flat" cmpd="sng" w="76200">
            <a:solidFill>
              <a:srgbClr val="FE32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1"/>
          <p:cNvSpPr/>
          <p:nvPr/>
        </p:nvSpPr>
        <p:spPr>
          <a:xfrm>
            <a:off x="0" y="151500"/>
            <a:ext cx="9087300" cy="10162500"/>
          </a:xfrm>
          <a:prstGeom prst="rect">
            <a:avLst/>
          </a:prstGeom>
          <a:solidFill>
            <a:srgbClr val="D9E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925" y="8078801"/>
            <a:ext cx="1540870" cy="53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1"/>
          <p:cNvSpPr txBox="1"/>
          <p:nvPr/>
        </p:nvSpPr>
        <p:spPr>
          <a:xfrm>
            <a:off x="9685625" y="757550"/>
            <a:ext cx="79599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8550" lIns="38550" spcFirstLastPara="1" rIns="38550" wrap="square" tIns="38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300">
                <a:solidFill>
                  <a:srgbClr val="06007C"/>
                </a:solidFill>
                <a:latin typeface="Nunito"/>
                <a:ea typeface="Nunito"/>
                <a:cs typeface="Nunito"/>
                <a:sym typeface="Nunito"/>
              </a:rPr>
              <a:t>ILS NOUS FONT CONFIANCE !</a:t>
            </a:r>
            <a:endParaRPr b="1" sz="5000">
              <a:solidFill>
                <a:srgbClr val="328AF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6" name="Google Shape;306;p21"/>
          <p:cNvSpPr/>
          <p:nvPr/>
        </p:nvSpPr>
        <p:spPr>
          <a:xfrm>
            <a:off x="9521250" y="3802825"/>
            <a:ext cx="3442800" cy="60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Industrie</a:t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4289F7"/>
                </a:solidFill>
                <a:latin typeface="Nunito Light"/>
                <a:ea typeface="Nunito Light"/>
                <a:cs typeface="Nunito Light"/>
                <a:sym typeface="Nunito Light"/>
              </a:rPr>
              <a:t>Services</a:t>
            </a:r>
            <a:endParaRPr sz="4600">
              <a:solidFill>
                <a:srgbClr val="4289F7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Retail</a:t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307" name="Google Shape;307;p21"/>
          <p:cNvSpPr txBox="1"/>
          <p:nvPr/>
        </p:nvSpPr>
        <p:spPr>
          <a:xfrm>
            <a:off x="14058425" y="4186450"/>
            <a:ext cx="3960600" cy="59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4289F7"/>
                </a:solidFill>
                <a:latin typeface="Nunito Light"/>
                <a:ea typeface="Nunito Light"/>
                <a:cs typeface="Nunito Light"/>
                <a:sym typeface="Nunito Light"/>
              </a:rPr>
              <a:t>Conseil</a:t>
            </a:r>
            <a:endParaRPr sz="4600">
              <a:solidFill>
                <a:srgbClr val="4289F7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FE328F"/>
                </a:solidFill>
                <a:latin typeface="Nunito Light"/>
                <a:ea typeface="Nunito Light"/>
                <a:cs typeface="Nunito Light"/>
                <a:sym typeface="Nunito Light"/>
              </a:rPr>
              <a:t>Banque</a:t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FE328F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600">
                <a:solidFill>
                  <a:srgbClr val="4289F7"/>
                </a:solidFill>
                <a:latin typeface="Nunito Light"/>
                <a:ea typeface="Nunito Light"/>
                <a:cs typeface="Nunito Light"/>
                <a:sym typeface="Nunito Light"/>
              </a:rPr>
              <a:t>Assurance</a:t>
            </a:r>
            <a:endParaRPr sz="4600">
              <a:solidFill>
                <a:srgbClr val="4289F7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descr="sncf_logo2005-940x510-383x208.png" id="308" name="Google Shape;3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6114" y="2173862"/>
            <a:ext cx="1514325" cy="7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7047" y="6646252"/>
            <a:ext cx="1682876" cy="711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ns titre.png" id="310" name="Google Shape;31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93848" y="6535183"/>
            <a:ext cx="1072702" cy="10707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-poste-329946.jpg" id="311" name="Google Shape;311;p21"/>
          <p:cNvPicPr preferRelativeResize="0"/>
          <p:nvPr/>
        </p:nvPicPr>
        <p:blipFill rotWithShape="1">
          <a:blip r:embed="rId7">
            <a:alphaModFix/>
          </a:blip>
          <a:srcRect b="0" l="25606" r="27955" t="0"/>
          <a:stretch/>
        </p:blipFill>
        <p:spPr>
          <a:xfrm>
            <a:off x="2673199" y="456977"/>
            <a:ext cx="1288302" cy="1294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44197" y="3547897"/>
            <a:ext cx="1072700" cy="10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9650" y="3547898"/>
            <a:ext cx="1494010" cy="1072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1"/>
          <p:cNvPicPr preferRelativeResize="0"/>
          <p:nvPr/>
        </p:nvPicPr>
        <p:blipFill rotWithShape="1">
          <a:blip r:embed="rId10">
            <a:alphaModFix/>
          </a:blip>
          <a:srcRect b="17228" l="13270" r="12052" t="24469"/>
          <a:stretch/>
        </p:blipFill>
        <p:spPr>
          <a:xfrm>
            <a:off x="7619808" y="5025714"/>
            <a:ext cx="1410634" cy="89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55700" y="2171343"/>
            <a:ext cx="1913367" cy="6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511551" y="2231478"/>
            <a:ext cx="1801968" cy="66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8451" y="5035149"/>
            <a:ext cx="1870225" cy="823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1"/>
          <p:cNvPicPr preferRelativeResize="0"/>
          <p:nvPr/>
        </p:nvPicPr>
        <p:blipFill rotWithShape="1">
          <a:blip r:embed="rId14">
            <a:alphaModFix/>
          </a:blip>
          <a:srcRect b="0" l="0" r="0" t="52084"/>
          <a:stretch/>
        </p:blipFill>
        <p:spPr>
          <a:xfrm>
            <a:off x="282027" y="2094307"/>
            <a:ext cx="2631203" cy="72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73198" y="7820025"/>
            <a:ext cx="2813751" cy="94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1"/>
          <p:cNvPicPr preferRelativeResize="0"/>
          <p:nvPr/>
        </p:nvPicPr>
        <p:blipFill rotWithShape="1">
          <a:blip r:embed="rId16">
            <a:alphaModFix/>
          </a:blip>
          <a:srcRect b="25366" l="0" r="0" t="26417"/>
          <a:stretch/>
        </p:blipFill>
        <p:spPr>
          <a:xfrm>
            <a:off x="6399742" y="628293"/>
            <a:ext cx="2631200" cy="95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069148" y="3547897"/>
            <a:ext cx="1072701" cy="107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8441" y="650441"/>
            <a:ext cx="1555194" cy="90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837900" y="8220540"/>
            <a:ext cx="2813740" cy="3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78461" y="6813306"/>
            <a:ext cx="3113708" cy="433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722676" y="650439"/>
            <a:ext cx="1494014" cy="1056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27059" y="5162400"/>
            <a:ext cx="1801947" cy="621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913217" y="5162388"/>
            <a:ext cx="1682876" cy="62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923262" y="6449289"/>
            <a:ext cx="1072699" cy="105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69000" y="9333895"/>
            <a:ext cx="2093214" cy="66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82400" y="9076699"/>
            <a:ext cx="1309111" cy="107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837900" y="9086045"/>
            <a:ext cx="2190652" cy="105591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1"/>
          <p:cNvSpPr txBox="1"/>
          <p:nvPr/>
        </p:nvSpPr>
        <p:spPr>
          <a:xfrm>
            <a:off x="9575225" y="2186863"/>
            <a:ext cx="81807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6007C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Plus de 40 e</a:t>
            </a:r>
            <a:r>
              <a:rPr lang="fr" sz="3000">
                <a:solidFill>
                  <a:srgbClr val="06007C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ntreprises et organismes de toutes tailles et tous secteurs ont adopté Octomine</a:t>
            </a:r>
            <a:endParaRPr sz="1600">
              <a:solidFill>
                <a:srgbClr val="06007C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33" name="Google Shape;333;p2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399738" y="3666685"/>
            <a:ext cx="2631200" cy="78408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1"/>
          <p:cNvSpPr/>
          <p:nvPr/>
        </p:nvSpPr>
        <p:spPr>
          <a:xfrm>
            <a:off x="0" y="0"/>
            <a:ext cx="18288000" cy="1515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5" name="Google Shape;335;p21"/>
          <p:cNvCxnSpPr/>
          <p:nvPr/>
        </p:nvCxnSpPr>
        <p:spPr>
          <a:xfrm flipH="1" rot="10800000">
            <a:off x="9741625" y="1477875"/>
            <a:ext cx="7903800" cy="3600"/>
          </a:xfrm>
          <a:prstGeom prst="straightConnector1">
            <a:avLst/>
          </a:prstGeom>
          <a:noFill/>
          <a:ln cap="flat" cmpd="sng" w="76200">
            <a:solidFill>
              <a:srgbClr val="FE328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2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157170" y="6592459"/>
            <a:ext cx="1072699" cy="621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88175" y="9641825"/>
            <a:ext cx="2178526" cy="4644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2"/>
          <p:cNvSpPr/>
          <p:nvPr/>
        </p:nvSpPr>
        <p:spPr>
          <a:xfrm>
            <a:off x="0" y="-93250"/>
            <a:ext cx="18288000" cy="10452000"/>
          </a:xfrm>
          <a:prstGeom prst="rect">
            <a:avLst/>
          </a:prstGeom>
          <a:solidFill>
            <a:srgbClr val="0600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3" name="Google Shape;343;p22"/>
          <p:cNvPicPr preferRelativeResize="0"/>
          <p:nvPr/>
        </p:nvPicPr>
        <p:blipFill rotWithShape="1">
          <a:blip r:embed="rId4">
            <a:alphaModFix/>
          </a:blip>
          <a:srcRect b="0" l="0" r="19736" t="0"/>
          <a:stretch/>
        </p:blipFill>
        <p:spPr>
          <a:xfrm>
            <a:off x="11536575" y="5359675"/>
            <a:ext cx="6751425" cy="50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2"/>
          <p:cNvSpPr/>
          <p:nvPr/>
        </p:nvSpPr>
        <p:spPr>
          <a:xfrm>
            <a:off x="330300" y="589400"/>
            <a:ext cx="17642400" cy="18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fr" sz="5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POUR EN PARLER AVEC NOUS</a:t>
            </a:r>
            <a:endParaRPr b="1" sz="52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5" name="Google Shape;34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80316" y="3224200"/>
            <a:ext cx="1757663" cy="1749861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2"/>
          <p:cNvSpPr/>
          <p:nvPr/>
        </p:nvSpPr>
        <p:spPr>
          <a:xfrm>
            <a:off x="6187850" y="4966225"/>
            <a:ext cx="5742600" cy="10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950" lIns="184950" spcFirstLastPara="1" rIns="184950" wrap="square" tIns="18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Yves-Richard Hong Tuan Ha</a:t>
            </a:r>
            <a:endParaRPr sz="2800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CEO &amp; Co-Fondateur</a:t>
            </a:r>
            <a:endParaRPr sz="2800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" sz="2400" u="sng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yr@octomine.com</a:t>
            </a:r>
            <a:endParaRPr sz="2400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" sz="2400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06 49 47 00 59</a:t>
            </a:r>
            <a:endParaRPr sz="2400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FFFFF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endParaRPr sz="2200">
              <a:solidFill>
                <a:srgbClr val="FFFFF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cxnSp>
        <p:nvCxnSpPr>
          <p:cNvPr id="347" name="Google Shape;347;p22"/>
          <p:cNvCxnSpPr/>
          <p:nvPr/>
        </p:nvCxnSpPr>
        <p:spPr>
          <a:xfrm>
            <a:off x="4287250" y="1998900"/>
            <a:ext cx="9772500" cy="3600"/>
          </a:xfrm>
          <a:prstGeom prst="straightConnector1">
            <a:avLst/>
          </a:prstGeom>
          <a:noFill/>
          <a:ln cap="flat" cmpd="sng" w="76200">
            <a:solidFill>
              <a:srgbClr val="FE32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