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0693400" cy="7562850"/>
  <p:notesSz cx="10234613" cy="71040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2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rgbClr val="91C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rgbClr val="91C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1" i="0">
                <a:solidFill>
                  <a:srgbClr val="91C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1853" y="4408259"/>
            <a:ext cx="1889692" cy="826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1" i="0">
                <a:solidFill>
                  <a:srgbClr val="91CF5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8373" y="2884521"/>
            <a:ext cx="6005830" cy="1772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75" dirty="0">
                <a:solidFill>
                  <a:srgbClr val="000000"/>
                </a:solidFill>
                <a:latin typeface="Trebuchet MS"/>
                <a:cs typeface="Trebuchet MS"/>
              </a:rPr>
              <a:t>Nouveau </a:t>
            </a:r>
            <a:r>
              <a:rPr b="0" spc="-295" dirty="0">
                <a:solidFill>
                  <a:srgbClr val="000000"/>
                </a:solidFill>
                <a:latin typeface="Trebuchet MS"/>
                <a:cs typeface="Trebuchet MS"/>
              </a:rPr>
              <a:t>Site</a:t>
            </a:r>
            <a:r>
              <a:rPr b="0" spc="-6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40" dirty="0">
                <a:solidFill>
                  <a:srgbClr val="000000"/>
                </a:solidFill>
                <a:latin typeface="Trebuchet MS"/>
                <a:cs typeface="Trebuchet MS"/>
              </a:rPr>
              <a:t>web</a:t>
            </a:r>
          </a:p>
          <a:p>
            <a:pPr marL="2819400" marR="5080" indent="269240">
              <a:lnSpc>
                <a:spcPct val="124800"/>
              </a:lnSpc>
              <a:spcBef>
                <a:spcPts val="1155"/>
              </a:spcBef>
            </a:pPr>
            <a:r>
              <a:rPr sz="2100" b="0" spc="-10" dirty="0">
                <a:solidFill>
                  <a:srgbClr val="000000"/>
                </a:solidFill>
                <a:latin typeface="Carlito"/>
                <a:cs typeface="Carlito"/>
              </a:rPr>
              <a:t>Site </a:t>
            </a: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Hybride </a:t>
            </a:r>
            <a:r>
              <a:rPr sz="2100" b="0" spc="-15" dirty="0">
                <a:solidFill>
                  <a:srgbClr val="000000"/>
                </a:solidFill>
                <a:latin typeface="Carlito"/>
                <a:cs typeface="Carlito"/>
              </a:rPr>
              <a:t>Drive2store  Date </a:t>
            </a:r>
            <a:r>
              <a:rPr sz="2100" b="0" spc="-10" dirty="0">
                <a:solidFill>
                  <a:srgbClr val="000000"/>
                </a:solidFill>
                <a:latin typeface="Carlito"/>
                <a:cs typeface="Carlito"/>
              </a:rPr>
              <a:t>de </a:t>
            </a: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sortie </a:t>
            </a:r>
            <a:r>
              <a:rPr sz="2100" b="0" dirty="0">
                <a:solidFill>
                  <a:srgbClr val="000000"/>
                </a:solidFill>
                <a:latin typeface="Carlito"/>
                <a:cs typeface="Carlito"/>
              </a:rPr>
              <a:t>le 20 mai</a:t>
            </a:r>
            <a:r>
              <a:rPr sz="2100" b="0" spc="-20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2020</a:t>
            </a:r>
            <a:endParaRPr sz="21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97879" y="3025140"/>
            <a:ext cx="3909059" cy="684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387761"/>
            <a:ext cx="1929335" cy="23986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86255" y="767334"/>
            <a:ext cx="5711190" cy="5965190"/>
            <a:chOff x="1286255" y="767334"/>
            <a:chExt cx="5711190" cy="5965190"/>
          </a:xfrm>
        </p:grpSpPr>
        <p:sp>
          <p:nvSpPr>
            <p:cNvPr id="3" name="object 3"/>
            <p:cNvSpPr/>
            <p:nvPr/>
          </p:nvSpPr>
          <p:spPr>
            <a:xfrm>
              <a:off x="2929127" y="772668"/>
              <a:ext cx="3995928" cy="24566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29127" y="3229356"/>
              <a:ext cx="4062983" cy="34975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9127" y="772668"/>
              <a:ext cx="4063365" cy="5954395"/>
            </a:xfrm>
            <a:custGeom>
              <a:avLst/>
              <a:gdLst/>
              <a:ahLst/>
              <a:cxnLst/>
              <a:rect l="l" t="t" r="r" b="b"/>
              <a:pathLst>
                <a:path w="4063365" h="5954395">
                  <a:moveTo>
                    <a:pt x="0" y="0"/>
                  </a:moveTo>
                  <a:lnTo>
                    <a:pt x="4062984" y="0"/>
                  </a:lnTo>
                  <a:lnTo>
                    <a:pt x="4062984" y="5954268"/>
                  </a:lnTo>
                  <a:lnTo>
                    <a:pt x="0" y="5954268"/>
                  </a:lnTo>
                  <a:lnTo>
                    <a:pt x="0" y="0"/>
                  </a:lnTo>
                  <a:close/>
                </a:path>
              </a:pathLst>
            </a:custGeom>
            <a:ln w="10668">
              <a:solidFill>
                <a:srgbClr val="2F52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6255" y="1775460"/>
              <a:ext cx="2447925" cy="1306195"/>
            </a:xfrm>
            <a:custGeom>
              <a:avLst/>
              <a:gdLst/>
              <a:ahLst/>
              <a:cxnLst/>
              <a:rect l="l" t="t" r="r" b="b"/>
              <a:pathLst>
                <a:path w="2447925" h="1306195">
                  <a:moveTo>
                    <a:pt x="2387868" y="29382"/>
                  </a:moveTo>
                  <a:lnTo>
                    <a:pt x="2372868" y="1524"/>
                  </a:lnTo>
                  <a:lnTo>
                    <a:pt x="2447544" y="0"/>
                  </a:lnTo>
                  <a:lnTo>
                    <a:pt x="2430475" y="24384"/>
                  </a:lnTo>
                  <a:lnTo>
                    <a:pt x="2397252" y="24384"/>
                  </a:lnTo>
                  <a:lnTo>
                    <a:pt x="2387868" y="29382"/>
                  </a:lnTo>
                  <a:close/>
                </a:path>
                <a:path w="2447925" h="1306195">
                  <a:moveTo>
                    <a:pt x="2390460" y="34194"/>
                  </a:moveTo>
                  <a:lnTo>
                    <a:pt x="2387868" y="29382"/>
                  </a:lnTo>
                  <a:lnTo>
                    <a:pt x="2397252" y="24384"/>
                  </a:lnTo>
                  <a:lnTo>
                    <a:pt x="2400300" y="28956"/>
                  </a:lnTo>
                  <a:lnTo>
                    <a:pt x="2390460" y="34194"/>
                  </a:lnTo>
                  <a:close/>
                </a:path>
                <a:path w="2447925" h="1306195">
                  <a:moveTo>
                    <a:pt x="2404872" y="60960"/>
                  </a:moveTo>
                  <a:lnTo>
                    <a:pt x="2390460" y="34194"/>
                  </a:lnTo>
                  <a:lnTo>
                    <a:pt x="2400300" y="28956"/>
                  </a:lnTo>
                  <a:lnTo>
                    <a:pt x="2397252" y="24384"/>
                  </a:lnTo>
                  <a:lnTo>
                    <a:pt x="2430475" y="24384"/>
                  </a:lnTo>
                  <a:lnTo>
                    <a:pt x="2404872" y="60960"/>
                  </a:lnTo>
                  <a:close/>
                </a:path>
                <a:path w="2447925" h="1306195">
                  <a:moveTo>
                    <a:pt x="1524" y="1306068"/>
                  </a:moveTo>
                  <a:lnTo>
                    <a:pt x="0" y="1301496"/>
                  </a:lnTo>
                  <a:lnTo>
                    <a:pt x="2387868" y="29382"/>
                  </a:lnTo>
                  <a:lnTo>
                    <a:pt x="2390460" y="34194"/>
                  </a:lnTo>
                  <a:lnTo>
                    <a:pt x="1524" y="1306068"/>
                  </a:lnTo>
                  <a:close/>
                </a:path>
              </a:pathLst>
            </a:custGeom>
            <a:solidFill>
              <a:srgbClr val="91C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5552" y="3078480"/>
            <a:ext cx="2123440" cy="1053465"/>
          </a:xfrm>
          <a:prstGeom prst="rect">
            <a:avLst/>
          </a:prstGeom>
          <a:ln w="7620">
            <a:solidFill>
              <a:srgbClr val="91CF5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80645" marR="396875">
              <a:lnSpc>
                <a:spcPct val="102000"/>
              </a:lnSpc>
              <a:spcBef>
                <a:spcPts val="200"/>
              </a:spcBef>
            </a:pPr>
            <a:r>
              <a:rPr sz="1550" spc="5" dirty="0">
                <a:latin typeface="Carlito"/>
                <a:cs typeface="Carlito"/>
              </a:rPr>
              <a:t>Plusieurs </a:t>
            </a:r>
            <a:r>
              <a:rPr sz="1550" spc="10" dirty="0">
                <a:latin typeface="Carlito"/>
                <a:cs typeface="Carlito"/>
              </a:rPr>
              <a:t>options</a:t>
            </a:r>
            <a:r>
              <a:rPr sz="1550" spc="-75" dirty="0">
                <a:latin typeface="Carlito"/>
                <a:cs typeface="Carlito"/>
              </a:rPr>
              <a:t> </a:t>
            </a:r>
            <a:r>
              <a:rPr sz="1550" spc="10" dirty="0">
                <a:latin typeface="Carlito"/>
                <a:cs typeface="Carlito"/>
              </a:rPr>
              <a:t>de  </a:t>
            </a:r>
            <a:r>
              <a:rPr sz="1550" spc="5" dirty="0">
                <a:latin typeface="Carlito"/>
                <a:cs typeface="Carlito"/>
              </a:rPr>
              <a:t>recherche</a:t>
            </a:r>
            <a:endParaRPr sz="1550">
              <a:latin typeface="Carlito"/>
              <a:cs typeface="Carlito"/>
            </a:endParaRPr>
          </a:p>
          <a:p>
            <a:pPr marL="330200" indent="-250190">
              <a:lnSpc>
                <a:spcPct val="100000"/>
              </a:lnSpc>
              <a:spcBef>
                <a:spcPts val="35"/>
              </a:spcBef>
              <a:buChar char="-"/>
              <a:tabLst>
                <a:tab pos="330200" algn="l"/>
                <a:tab pos="330835" algn="l"/>
              </a:tabLst>
            </a:pPr>
            <a:r>
              <a:rPr sz="1550" spc="10" dirty="0">
                <a:latin typeface="Carlito"/>
                <a:cs typeface="Carlito"/>
              </a:rPr>
              <a:t>Barre</a:t>
            </a:r>
            <a:r>
              <a:rPr sz="1550" spc="-10" dirty="0">
                <a:latin typeface="Carlito"/>
                <a:cs typeface="Carlito"/>
              </a:rPr>
              <a:t> </a:t>
            </a:r>
            <a:r>
              <a:rPr sz="1550" spc="10" dirty="0">
                <a:latin typeface="Carlito"/>
                <a:cs typeface="Carlito"/>
              </a:rPr>
              <a:t>dynamique</a:t>
            </a:r>
            <a:endParaRPr sz="1550">
              <a:latin typeface="Carlito"/>
              <a:cs typeface="Carlito"/>
            </a:endParaRPr>
          </a:p>
          <a:p>
            <a:pPr marL="330200" indent="-250190">
              <a:lnSpc>
                <a:spcPct val="100000"/>
              </a:lnSpc>
              <a:spcBef>
                <a:spcPts val="25"/>
              </a:spcBef>
              <a:buChar char="-"/>
              <a:tabLst>
                <a:tab pos="330200" algn="l"/>
                <a:tab pos="330835" algn="l"/>
              </a:tabLst>
            </a:pPr>
            <a:r>
              <a:rPr sz="1550" spc="15" dirty="0">
                <a:latin typeface="Carlito"/>
                <a:cs typeface="Carlito"/>
              </a:rPr>
              <a:t>Ou </a:t>
            </a:r>
            <a:r>
              <a:rPr sz="1550" spc="10" dirty="0">
                <a:latin typeface="Carlito"/>
                <a:cs typeface="Carlito"/>
              </a:rPr>
              <a:t>par</a:t>
            </a:r>
            <a:r>
              <a:rPr sz="1550" spc="-10" dirty="0">
                <a:latin typeface="Carlito"/>
                <a:cs typeface="Carlito"/>
              </a:rPr>
              <a:t> </a:t>
            </a:r>
            <a:r>
              <a:rPr sz="1550" spc="5" dirty="0">
                <a:latin typeface="Carlito"/>
                <a:cs typeface="Carlito"/>
              </a:rPr>
              <a:t>catégorie</a:t>
            </a:r>
            <a:endParaRPr sz="15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78298" y="897171"/>
            <a:ext cx="516001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u="heavy" spc="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Les </a:t>
            </a:r>
            <a:r>
              <a:rPr sz="1550" b="1" u="heavy" spc="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questions </a:t>
            </a:r>
            <a:r>
              <a:rPr sz="1550" b="1" u="heavy" spc="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de diagnostic </a:t>
            </a:r>
            <a:r>
              <a:rPr sz="1550" b="1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avec </a:t>
            </a:r>
            <a:r>
              <a:rPr sz="1550" b="1" u="heavy" spc="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des prix en </a:t>
            </a:r>
            <a:r>
              <a:rPr sz="1550" b="1" u="heavy" spc="1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mode</a:t>
            </a:r>
            <a:r>
              <a:rPr sz="1550" b="1" u="heavy" spc="-15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 </a:t>
            </a:r>
            <a:r>
              <a:rPr sz="1550" b="1" u="heavy" spc="1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rlito"/>
                <a:cs typeface="Carlito"/>
              </a:rPr>
              <a:t>dynamique</a:t>
            </a:r>
            <a:endParaRPr sz="155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1637" y="1472946"/>
            <a:ext cx="3512820" cy="1874520"/>
            <a:chOff x="151637" y="1472946"/>
            <a:chExt cx="3512820" cy="1874520"/>
          </a:xfrm>
        </p:grpSpPr>
        <p:sp>
          <p:nvSpPr>
            <p:cNvPr id="4" name="object 4"/>
            <p:cNvSpPr/>
            <p:nvPr/>
          </p:nvSpPr>
          <p:spPr>
            <a:xfrm>
              <a:off x="160019" y="1481328"/>
              <a:ext cx="3496055" cy="18529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5447" y="1476756"/>
              <a:ext cx="3505200" cy="1866900"/>
            </a:xfrm>
            <a:custGeom>
              <a:avLst/>
              <a:gdLst/>
              <a:ahLst/>
              <a:cxnLst/>
              <a:rect l="l" t="t" r="r" b="b"/>
              <a:pathLst>
                <a:path w="3505200" h="1866900">
                  <a:moveTo>
                    <a:pt x="0" y="0"/>
                  </a:moveTo>
                  <a:lnTo>
                    <a:pt x="3505200" y="0"/>
                  </a:lnTo>
                  <a:lnTo>
                    <a:pt x="3505200" y="1866900"/>
                  </a:lnTo>
                  <a:lnTo>
                    <a:pt x="0" y="1866900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768090" y="1472946"/>
            <a:ext cx="3352800" cy="1874520"/>
            <a:chOff x="3768090" y="1472946"/>
            <a:chExt cx="3352800" cy="1874520"/>
          </a:xfrm>
        </p:grpSpPr>
        <p:sp>
          <p:nvSpPr>
            <p:cNvPr id="7" name="object 7"/>
            <p:cNvSpPr/>
            <p:nvPr/>
          </p:nvSpPr>
          <p:spPr>
            <a:xfrm>
              <a:off x="3776472" y="1481328"/>
              <a:ext cx="3337559" cy="18577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1900" y="1476756"/>
              <a:ext cx="3345179" cy="1866900"/>
            </a:xfrm>
            <a:custGeom>
              <a:avLst/>
              <a:gdLst/>
              <a:ahLst/>
              <a:cxnLst/>
              <a:rect l="l" t="t" r="r" b="b"/>
              <a:pathLst>
                <a:path w="3345179" h="1866900">
                  <a:moveTo>
                    <a:pt x="0" y="0"/>
                  </a:moveTo>
                  <a:lnTo>
                    <a:pt x="3345180" y="0"/>
                  </a:lnTo>
                  <a:lnTo>
                    <a:pt x="3345180" y="1866900"/>
                  </a:lnTo>
                  <a:lnTo>
                    <a:pt x="0" y="1866900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226045" y="1472946"/>
            <a:ext cx="3352800" cy="1874520"/>
            <a:chOff x="7226045" y="1472946"/>
            <a:chExt cx="3352800" cy="1874520"/>
          </a:xfrm>
        </p:grpSpPr>
        <p:sp>
          <p:nvSpPr>
            <p:cNvPr id="10" name="object 10"/>
            <p:cNvSpPr/>
            <p:nvPr/>
          </p:nvSpPr>
          <p:spPr>
            <a:xfrm>
              <a:off x="7234427" y="1481328"/>
              <a:ext cx="3336035" cy="18577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29855" y="1476756"/>
              <a:ext cx="3345179" cy="1866900"/>
            </a:xfrm>
            <a:custGeom>
              <a:avLst/>
              <a:gdLst/>
              <a:ahLst/>
              <a:cxnLst/>
              <a:rect l="l" t="t" r="r" b="b"/>
              <a:pathLst>
                <a:path w="3345179" h="1866900">
                  <a:moveTo>
                    <a:pt x="0" y="0"/>
                  </a:moveTo>
                  <a:lnTo>
                    <a:pt x="3345180" y="0"/>
                  </a:lnTo>
                  <a:lnTo>
                    <a:pt x="3345180" y="1866900"/>
                  </a:lnTo>
                  <a:lnTo>
                    <a:pt x="0" y="1866900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56210" y="3772661"/>
            <a:ext cx="3508375" cy="2030095"/>
            <a:chOff x="156210" y="3772661"/>
            <a:chExt cx="3508375" cy="2030095"/>
          </a:xfrm>
        </p:grpSpPr>
        <p:sp>
          <p:nvSpPr>
            <p:cNvPr id="13" name="object 13"/>
            <p:cNvSpPr/>
            <p:nvPr/>
          </p:nvSpPr>
          <p:spPr>
            <a:xfrm>
              <a:off x="163068" y="3781043"/>
              <a:ext cx="3493008" cy="20132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0020" y="3776471"/>
              <a:ext cx="3500754" cy="2022475"/>
            </a:xfrm>
            <a:custGeom>
              <a:avLst/>
              <a:gdLst/>
              <a:ahLst/>
              <a:cxnLst/>
              <a:rect l="l" t="t" r="r" b="b"/>
              <a:pathLst>
                <a:path w="3500754" h="2022475">
                  <a:moveTo>
                    <a:pt x="0" y="0"/>
                  </a:moveTo>
                  <a:lnTo>
                    <a:pt x="3500628" y="0"/>
                  </a:lnTo>
                  <a:lnTo>
                    <a:pt x="3500628" y="2022347"/>
                  </a:lnTo>
                  <a:lnTo>
                    <a:pt x="0" y="2022347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938778" y="3780282"/>
            <a:ext cx="3182620" cy="2022475"/>
            <a:chOff x="3938778" y="3780282"/>
            <a:chExt cx="3182620" cy="2022475"/>
          </a:xfrm>
        </p:grpSpPr>
        <p:sp>
          <p:nvSpPr>
            <p:cNvPr id="16" name="object 16"/>
            <p:cNvSpPr/>
            <p:nvPr/>
          </p:nvSpPr>
          <p:spPr>
            <a:xfrm>
              <a:off x="3947160" y="3788664"/>
              <a:ext cx="3166872" cy="200558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42588" y="3784092"/>
              <a:ext cx="3175000" cy="2014855"/>
            </a:xfrm>
            <a:custGeom>
              <a:avLst/>
              <a:gdLst/>
              <a:ahLst/>
              <a:cxnLst/>
              <a:rect l="l" t="t" r="r" b="b"/>
              <a:pathLst>
                <a:path w="3175000" h="2014854">
                  <a:moveTo>
                    <a:pt x="0" y="0"/>
                  </a:moveTo>
                  <a:lnTo>
                    <a:pt x="3174492" y="0"/>
                  </a:lnTo>
                  <a:lnTo>
                    <a:pt x="3174492" y="2014727"/>
                  </a:lnTo>
                  <a:lnTo>
                    <a:pt x="0" y="2014727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311390" y="3772661"/>
            <a:ext cx="3182620" cy="2089785"/>
            <a:chOff x="7311390" y="3772661"/>
            <a:chExt cx="3182620" cy="2089785"/>
          </a:xfrm>
        </p:grpSpPr>
        <p:sp>
          <p:nvSpPr>
            <p:cNvPr id="19" name="object 19"/>
            <p:cNvSpPr/>
            <p:nvPr/>
          </p:nvSpPr>
          <p:spPr>
            <a:xfrm>
              <a:off x="7319772" y="3781043"/>
              <a:ext cx="3165347" cy="20549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15200" y="3776471"/>
              <a:ext cx="3175000" cy="2082164"/>
            </a:xfrm>
            <a:custGeom>
              <a:avLst/>
              <a:gdLst/>
              <a:ahLst/>
              <a:cxnLst/>
              <a:rect l="l" t="t" r="r" b="b"/>
              <a:pathLst>
                <a:path w="3175000" h="2082164">
                  <a:moveTo>
                    <a:pt x="0" y="0"/>
                  </a:moveTo>
                  <a:lnTo>
                    <a:pt x="3174492" y="0"/>
                  </a:lnTo>
                  <a:lnTo>
                    <a:pt x="3174492" y="2081783"/>
                  </a:lnTo>
                  <a:lnTo>
                    <a:pt x="0" y="2081783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1536" y="1127760"/>
            <a:ext cx="7091171" cy="5050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98776" y="5772911"/>
            <a:ext cx="1318260" cy="230504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3302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260"/>
              </a:spcBef>
            </a:pPr>
            <a:r>
              <a:rPr sz="950" b="1" dirty="0">
                <a:solidFill>
                  <a:srgbClr val="FFFFFF"/>
                </a:solidFill>
                <a:latin typeface="Carlito"/>
                <a:cs typeface="Carlito"/>
              </a:rPr>
              <a:t>Auchan</a:t>
            </a:r>
            <a:endParaRPr sz="95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96055" y="6170676"/>
            <a:ext cx="3215640" cy="525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18413" y="816330"/>
            <a:ext cx="547243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rlito"/>
                <a:cs typeface="Carlito"/>
              </a:rPr>
              <a:t>Le consommateur sélectionne </a:t>
            </a:r>
            <a:r>
              <a:rPr sz="1550" spc="15" dirty="0">
                <a:latin typeface="Carlito"/>
                <a:cs typeface="Carlito"/>
              </a:rPr>
              <a:t>son </a:t>
            </a:r>
            <a:r>
              <a:rPr sz="1550" dirty="0">
                <a:latin typeface="Carlito"/>
                <a:cs typeface="Carlito"/>
              </a:rPr>
              <a:t>offre </a:t>
            </a:r>
            <a:r>
              <a:rPr sz="1550" spc="5" dirty="0">
                <a:latin typeface="Carlito"/>
                <a:cs typeface="Carlito"/>
              </a:rPr>
              <a:t>: </a:t>
            </a:r>
            <a:r>
              <a:rPr sz="1550" spc="10" dirty="0">
                <a:latin typeface="Carlito"/>
                <a:cs typeface="Carlito"/>
              </a:rPr>
              <a:t>soit </a:t>
            </a:r>
            <a:r>
              <a:rPr sz="1550" spc="5" dirty="0">
                <a:latin typeface="Carlito"/>
                <a:cs typeface="Carlito"/>
              </a:rPr>
              <a:t>Internet </a:t>
            </a:r>
            <a:r>
              <a:rPr sz="1550" spc="10" dirty="0">
                <a:latin typeface="Carlito"/>
                <a:cs typeface="Carlito"/>
              </a:rPr>
              <a:t>soit</a:t>
            </a:r>
            <a:r>
              <a:rPr sz="1550" spc="-55" dirty="0">
                <a:latin typeface="Carlito"/>
                <a:cs typeface="Carlito"/>
              </a:rPr>
              <a:t> </a:t>
            </a:r>
            <a:r>
              <a:rPr sz="1550" spc="5" dirty="0">
                <a:latin typeface="Carlito"/>
                <a:cs typeface="Carlito"/>
              </a:rPr>
              <a:t>Magasin</a:t>
            </a:r>
            <a:endParaRPr sz="15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003" y="976341"/>
            <a:ext cx="272669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solidFill>
                  <a:srgbClr val="91CF50"/>
                </a:solidFill>
                <a:latin typeface="Carlito"/>
                <a:cs typeface="Carlito"/>
              </a:rPr>
              <a:t>Le consommateur </a:t>
            </a:r>
            <a:r>
              <a:rPr sz="1550" spc="5" dirty="0">
                <a:solidFill>
                  <a:srgbClr val="91CF50"/>
                </a:solidFill>
                <a:latin typeface="Carlito"/>
                <a:cs typeface="Carlito"/>
              </a:rPr>
              <a:t>est</a:t>
            </a:r>
            <a:r>
              <a:rPr sz="1550" spc="-50" dirty="0">
                <a:solidFill>
                  <a:srgbClr val="91CF50"/>
                </a:solidFill>
                <a:latin typeface="Carlito"/>
                <a:cs typeface="Carlito"/>
              </a:rPr>
              <a:t> </a:t>
            </a:r>
            <a:r>
              <a:rPr sz="1550" spc="5" dirty="0">
                <a:solidFill>
                  <a:srgbClr val="91CF50"/>
                </a:solidFill>
                <a:latin typeface="Carlito"/>
                <a:cs typeface="Carlito"/>
              </a:rPr>
              <a:t>géolocalisé</a:t>
            </a:r>
            <a:endParaRPr sz="155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7240" y="1504188"/>
            <a:ext cx="8904732" cy="4733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10" y="984036"/>
            <a:ext cx="64554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Le </a:t>
            </a:r>
            <a:r>
              <a:rPr sz="2100" b="0" spc="-10" dirty="0">
                <a:solidFill>
                  <a:srgbClr val="000000"/>
                </a:solidFill>
                <a:latin typeface="Carlito"/>
                <a:cs typeface="Carlito"/>
              </a:rPr>
              <a:t>consommateur </a:t>
            </a:r>
            <a:r>
              <a:rPr sz="2100" b="0" spc="-15" dirty="0">
                <a:solidFill>
                  <a:srgbClr val="000000"/>
                </a:solidFill>
                <a:latin typeface="Carlito"/>
                <a:cs typeface="Carlito"/>
              </a:rPr>
              <a:t>est </a:t>
            </a: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sélectionne </a:t>
            </a:r>
            <a:r>
              <a:rPr sz="2100" b="0" dirty="0">
                <a:solidFill>
                  <a:srgbClr val="000000"/>
                </a:solidFill>
                <a:latin typeface="Carlito"/>
                <a:cs typeface="Carlito"/>
              </a:rPr>
              <a:t>le </a:t>
            </a:r>
            <a:r>
              <a:rPr sz="2100" b="0" spc="-10" dirty="0">
                <a:solidFill>
                  <a:srgbClr val="000000"/>
                </a:solidFill>
                <a:latin typeface="Carlito"/>
                <a:cs typeface="Carlito"/>
              </a:rPr>
              <a:t>magasin </a:t>
            </a:r>
            <a:r>
              <a:rPr sz="2100" b="0" dirty="0">
                <a:solidFill>
                  <a:srgbClr val="000000"/>
                </a:solidFill>
                <a:latin typeface="Carlito"/>
                <a:cs typeface="Carlito"/>
              </a:rPr>
              <a:t>le </a:t>
            </a:r>
            <a:r>
              <a:rPr sz="2100" b="0" spc="-5" dirty="0">
                <a:solidFill>
                  <a:srgbClr val="000000"/>
                </a:solidFill>
                <a:latin typeface="Carlito"/>
                <a:cs typeface="Carlito"/>
              </a:rPr>
              <a:t>plus</a:t>
            </a:r>
            <a:r>
              <a:rPr sz="2100" b="0" spc="95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sz="2100" b="0" spc="-10" dirty="0">
                <a:solidFill>
                  <a:srgbClr val="000000"/>
                </a:solidFill>
                <a:latin typeface="Carlito"/>
                <a:cs typeface="Carlito"/>
              </a:rPr>
              <a:t>proche</a:t>
            </a:r>
            <a:endParaRPr sz="21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79982" y="1611630"/>
            <a:ext cx="7775575" cy="4822190"/>
            <a:chOff x="1379982" y="1611630"/>
            <a:chExt cx="7775575" cy="4822190"/>
          </a:xfrm>
        </p:grpSpPr>
        <p:sp>
          <p:nvSpPr>
            <p:cNvPr id="4" name="object 4"/>
            <p:cNvSpPr/>
            <p:nvPr/>
          </p:nvSpPr>
          <p:spPr>
            <a:xfrm>
              <a:off x="1386840" y="1620012"/>
              <a:ext cx="7760208" cy="48051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83792" y="1615440"/>
              <a:ext cx="7767955" cy="4814570"/>
            </a:xfrm>
            <a:custGeom>
              <a:avLst/>
              <a:gdLst/>
              <a:ahLst/>
              <a:cxnLst/>
              <a:rect l="l" t="t" r="r" b="b"/>
              <a:pathLst>
                <a:path w="7767955" h="4814570">
                  <a:moveTo>
                    <a:pt x="0" y="0"/>
                  </a:moveTo>
                  <a:lnTo>
                    <a:pt x="7767827" y="0"/>
                  </a:lnTo>
                  <a:lnTo>
                    <a:pt x="7767827" y="4814316"/>
                  </a:lnTo>
                  <a:lnTo>
                    <a:pt x="0" y="4814316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66900" y="940308"/>
            <a:ext cx="4556760" cy="4979035"/>
            <a:chOff x="1866900" y="940308"/>
            <a:chExt cx="4556760" cy="4979035"/>
          </a:xfrm>
        </p:grpSpPr>
        <p:sp>
          <p:nvSpPr>
            <p:cNvPr id="3" name="object 3"/>
            <p:cNvSpPr/>
            <p:nvPr/>
          </p:nvSpPr>
          <p:spPr>
            <a:xfrm>
              <a:off x="1915667" y="4602479"/>
              <a:ext cx="4460748" cy="13167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66900" y="940308"/>
              <a:ext cx="4556759" cy="37277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169657" y="3316985"/>
            <a:ext cx="1100327" cy="1478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34383" y="3552444"/>
            <a:ext cx="3251200" cy="1708785"/>
          </a:xfrm>
          <a:custGeom>
            <a:avLst/>
            <a:gdLst/>
            <a:ahLst/>
            <a:cxnLst/>
            <a:rect l="l" t="t" r="r" b="b"/>
            <a:pathLst>
              <a:path w="3251200" h="1708785">
                <a:moveTo>
                  <a:pt x="60882" y="1679981"/>
                </a:moveTo>
                <a:lnTo>
                  <a:pt x="58710" y="1675747"/>
                </a:lnTo>
                <a:lnTo>
                  <a:pt x="3247644" y="0"/>
                </a:lnTo>
                <a:lnTo>
                  <a:pt x="3250692" y="4572"/>
                </a:lnTo>
                <a:lnTo>
                  <a:pt x="60882" y="1679981"/>
                </a:lnTo>
                <a:close/>
              </a:path>
              <a:path w="3251200" h="1708785">
                <a:moveTo>
                  <a:pt x="0" y="1708404"/>
                </a:moveTo>
                <a:lnTo>
                  <a:pt x="44196" y="1647444"/>
                </a:lnTo>
                <a:lnTo>
                  <a:pt x="58710" y="1675747"/>
                </a:lnTo>
                <a:lnTo>
                  <a:pt x="48768" y="1680972"/>
                </a:lnTo>
                <a:lnTo>
                  <a:pt x="50292" y="1685544"/>
                </a:lnTo>
                <a:lnTo>
                  <a:pt x="63734" y="1685544"/>
                </a:lnTo>
                <a:lnTo>
                  <a:pt x="74676" y="1706880"/>
                </a:lnTo>
                <a:lnTo>
                  <a:pt x="0" y="1708404"/>
                </a:lnTo>
                <a:close/>
              </a:path>
              <a:path w="3251200" h="1708785">
                <a:moveTo>
                  <a:pt x="50292" y="1685544"/>
                </a:moveTo>
                <a:lnTo>
                  <a:pt x="48768" y="1680972"/>
                </a:lnTo>
                <a:lnTo>
                  <a:pt x="58710" y="1675747"/>
                </a:lnTo>
                <a:lnTo>
                  <a:pt x="60882" y="1679981"/>
                </a:lnTo>
                <a:lnTo>
                  <a:pt x="50292" y="1685544"/>
                </a:lnTo>
                <a:close/>
              </a:path>
              <a:path w="3251200" h="1708785">
                <a:moveTo>
                  <a:pt x="63734" y="1685544"/>
                </a:moveTo>
                <a:lnTo>
                  <a:pt x="50292" y="1685544"/>
                </a:lnTo>
                <a:lnTo>
                  <a:pt x="60882" y="1679981"/>
                </a:lnTo>
                <a:lnTo>
                  <a:pt x="63734" y="1685544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8408" y="905256"/>
            <a:ext cx="3666744" cy="1964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6027" y="2945892"/>
            <a:ext cx="3666743" cy="3532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31664" y="1888236"/>
            <a:ext cx="4163567" cy="45156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62569" y="889509"/>
            <a:ext cx="5086350" cy="9707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latin typeface="Carlito"/>
                <a:cs typeface="Carlito"/>
              </a:rPr>
              <a:t>Avant </a:t>
            </a:r>
            <a:r>
              <a:rPr sz="1550" b="1" spc="5" dirty="0">
                <a:latin typeface="Carlito"/>
                <a:cs typeface="Carlito"/>
              </a:rPr>
              <a:t>dernière étape </a:t>
            </a:r>
            <a:r>
              <a:rPr sz="1550" b="1" dirty="0">
                <a:latin typeface="Carlito"/>
                <a:cs typeface="Carlito"/>
              </a:rPr>
              <a:t>le </a:t>
            </a:r>
            <a:r>
              <a:rPr sz="1550" b="1" spc="10" dirty="0">
                <a:latin typeface="Carlito"/>
                <a:cs typeface="Carlito"/>
              </a:rPr>
              <a:t>consommateur </a:t>
            </a:r>
            <a:r>
              <a:rPr sz="1550" b="1" spc="5" dirty="0">
                <a:latin typeface="Carlito"/>
                <a:cs typeface="Carlito"/>
              </a:rPr>
              <a:t>remplit </a:t>
            </a:r>
            <a:r>
              <a:rPr sz="1550" b="1" spc="10" dirty="0">
                <a:latin typeface="Carlito"/>
                <a:cs typeface="Carlito"/>
              </a:rPr>
              <a:t>son</a:t>
            </a:r>
            <a:r>
              <a:rPr sz="1550" b="1" spc="20" dirty="0">
                <a:latin typeface="Carlito"/>
                <a:cs typeface="Carlito"/>
              </a:rPr>
              <a:t> </a:t>
            </a:r>
            <a:r>
              <a:rPr sz="1550" b="1" spc="5" dirty="0">
                <a:latin typeface="Carlito"/>
                <a:cs typeface="Carlito"/>
              </a:rPr>
              <a:t>formulaire</a:t>
            </a:r>
            <a:endParaRPr sz="1550" b="1" dirty="0">
              <a:latin typeface="Carlito"/>
              <a:cs typeface="Carlito"/>
            </a:endParaRPr>
          </a:p>
          <a:p>
            <a:pPr marL="261620" indent="-249554">
              <a:lnSpc>
                <a:spcPct val="100000"/>
              </a:lnSpc>
              <a:spcBef>
                <a:spcPts val="40"/>
              </a:spcBef>
              <a:buChar char="-"/>
              <a:tabLst>
                <a:tab pos="261620" algn="l"/>
                <a:tab pos="262255" algn="l"/>
              </a:tabLst>
            </a:pPr>
            <a:r>
              <a:rPr sz="1550" b="1" spc="5" dirty="0">
                <a:latin typeface="Carlito"/>
                <a:cs typeface="Carlito"/>
              </a:rPr>
              <a:t>Civilité</a:t>
            </a:r>
            <a:endParaRPr sz="1550" b="1" dirty="0">
              <a:latin typeface="Carlito"/>
              <a:cs typeface="Carlito"/>
            </a:endParaRPr>
          </a:p>
          <a:p>
            <a:pPr marL="261620" indent="-249554">
              <a:lnSpc>
                <a:spcPct val="100000"/>
              </a:lnSpc>
              <a:spcBef>
                <a:spcPts val="35"/>
              </a:spcBef>
              <a:buChar char="-"/>
              <a:tabLst>
                <a:tab pos="261620" algn="l"/>
                <a:tab pos="262255" algn="l"/>
              </a:tabLst>
            </a:pPr>
            <a:r>
              <a:rPr sz="1550" b="1" spc="-5" dirty="0">
                <a:latin typeface="Carlito"/>
                <a:cs typeface="Carlito"/>
              </a:rPr>
              <a:t>Atteste </a:t>
            </a:r>
            <a:r>
              <a:rPr sz="1550" b="1" spc="10" dirty="0">
                <a:latin typeface="Carlito"/>
                <a:cs typeface="Carlito"/>
              </a:rPr>
              <a:t>qu’il est majeur </a:t>
            </a:r>
            <a:r>
              <a:rPr sz="1550" b="1" spc="5" dirty="0">
                <a:latin typeface="Carlito"/>
                <a:cs typeface="Carlito"/>
              </a:rPr>
              <a:t>et valide </a:t>
            </a:r>
            <a:r>
              <a:rPr sz="1550" b="1" spc="10" dirty="0">
                <a:latin typeface="Carlito"/>
                <a:cs typeface="Carlito"/>
              </a:rPr>
              <a:t>ses</a:t>
            </a:r>
            <a:r>
              <a:rPr sz="1550" b="1" spc="-50" dirty="0">
                <a:latin typeface="Carlito"/>
                <a:cs typeface="Carlito"/>
              </a:rPr>
              <a:t> </a:t>
            </a:r>
            <a:r>
              <a:rPr sz="1550" b="1" spc="5" dirty="0">
                <a:latin typeface="Carlito"/>
                <a:cs typeface="Carlito"/>
              </a:rPr>
              <a:t>informations</a:t>
            </a:r>
            <a:r>
              <a:rPr sz="1550" spc="5" dirty="0">
                <a:solidFill>
                  <a:srgbClr val="91CF50"/>
                </a:solidFill>
                <a:latin typeface="Carlito"/>
                <a:cs typeface="Carlito"/>
              </a:rPr>
              <a:t>.</a:t>
            </a:r>
            <a:endParaRPr sz="155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298704" y="733426"/>
            <a:ext cx="10153396" cy="5648452"/>
            <a:chOff x="298704" y="1025652"/>
            <a:chExt cx="10103485" cy="5356225"/>
          </a:xfrm>
        </p:grpSpPr>
        <p:sp>
          <p:nvSpPr>
            <p:cNvPr id="7" name="object 7"/>
            <p:cNvSpPr/>
            <p:nvPr/>
          </p:nvSpPr>
          <p:spPr>
            <a:xfrm>
              <a:off x="298704" y="1025652"/>
              <a:ext cx="3531108" cy="50758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33464" y="2387137"/>
              <a:ext cx="5197293" cy="36744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38700" y="2193036"/>
              <a:ext cx="5560060" cy="4185285"/>
            </a:xfrm>
            <a:custGeom>
              <a:avLst/>
              <a:gdLst/>
              <a:ahLst/>
              <a:cxnLst/>
              <a:rect l="l" t="t" r="r" b="b"/>
              <a:pathLst>
                <a:path w="5560059" h="4185285">
                  <a:moveTo>
                    <a:pt x="0" y="0"/>
                  </a:moveTo>
                  <a:lnTo>
                    <a:pt x="5559552" y="0"/>
                  </a:lnTo>
                  <a:lnTo>
                    <a:pt x="5559552" y="4184904"/>
                  </a:lnTo>
                  <a:lnTo>
                    <a:pt x="0" y="4184904"/>
                  </a:lnTo>
                  <a:lnTo>
                    <a:pt x="0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93136" y="5052060"/>
              <a:ext cx="2106167" cy="13213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79700" y="399560"/>
            <a:ext cx="1576070" cy="919480"/>
            <a:chOff x="4215384" y="1091220"/>
            <a:chExt cx="1576070" cy="919480"/>
          </a:xfrm>
        </p:grpSpPr>
        <p:sp>
          <p:nvSpPr>
            <p:cNvPr id="3" name="object 3"/>
            <p:cNvSpPr/>
            <p:nvPr/>
          </p:nvSpPr>
          <p:spPr>
            <a:xfrm>
              <a:off x="5109972" y="1158240"/>
              <a:ext cx="681355" cy="852169"/>
            </a:xfrm>
            <a:custGeom>
              <a:avLst/>
              <a:gdLst/>
              <a:ahLst/>
              <a:cxnLst/>
              <a:rect l="l" t="t" r="r" b="b"/>
              <a:pathLst>
                <a:path w="681354" h="852169">
                  <a:moveTo>
                    <a:pt x="510539" y="851915"/>
                  </a:moveTo>
                  <a:lnTo>
                    <a:pt x="409955" y="650747"/>
                  </a:lnTo>
                  <a:lnTo>
                    <a:pt x="478535" y="678179"/>
                  </a:lnTo>
                  <a:lnTo>
                    <a:pt x="480349" y="635307"/>
                  </a:lnTo>
                  <a:lnTo>
                    <a:pt x="478635" y="592446"/>
                  </a:lnTo>
                  <a:lnTo>
                    <a:pt x="473484" y="549736"/>
                  </a:lnTo>
                  <a:lnTo>
                    <a:pt x="464992" y="507316"/>
                  </a:lnTo>
                  <a:lnTo>
                    <a:pt x="453250" y="465323"/>
                  </a:lnTo>
                  <a:lnTo>
                    <a:pt x="438353" y="423897"/>
                  </a:lnTo>
                  <a:lnTo>
                    <a:pt x="420394" y="383176"/>
                  </a:lnTo>
                  <a:lnTo>
                    <a:pt x="399466" y="343299"/>
                  </a:lnTo>
                  <a:lnTo>
                    <a:pt x="375663" y="304404"/>
                  </a:lnTo>
                  <a:lnTo>
                    <a:pt x="349077" y="266631"/>
                  </a:lnTo>
                  <a:lnTo>
                    <a:pt x="319802" y="230117"/>
                  </a:lnTo>
                  <a:lnTo>
                    <a:pt x="287931" y="195002"/>
                  </a:lnTo>
                  <a:lnTo>
                    <a:pt x="253559" y="161424"/>
                  </a:lnTo>
                  <a:lnTo>
                    <a:pt x="216777" y="129522"/>
                  </a:lnTo>
                  <a:lnTo>
                    <a:pt x="177679" y="99434"/>
                  </a:lnTo>
                  <a:lnTo>
                    <a:pt x="136360" y="71299"/>
                  </a:lnTo>
                  <a:lnTo>
                    <a:pt x="92911" y="45256"/>
                  </a:lnTo>
                  <a:lnTo>
                    <a:pt x="47426" y="21443"/>
                  </a:lnTo>
                  <a:lnTo>
                    <a:pt x="0" y="0"/>
                  </a:lnTo>
                  <a:lnTo>
                    <a:pt x="137159" y="57911"/>
                  </a:lnTo>
                  <a:lnTo>
                    <a:pt x="184370" y="79127"/>
                  </a:lnTo>
                  <a:lnTo>
                    <a:pt x="229684" y="102737"/>
                  </a:lnTo>
                  <a:lnTo>
                    <a:pt x="273002" y="128603"/>
                  </a:lnTo>
                  <a:lnTo>
                    <a:pt x="314225" y="156586"/>
                  </a:lnTo>
                  <a:lnTo>
                    <a:pt x="353256" y="186547"/>
                  </a:lnTo>
                  <a:lnTo>
                    <a:pt x="389995" y="218348"/>
                  </a:lnTo>
                  <a:lnTo>
                    <a:pt x="424343" y="251850"/>
                  </a:lnTo>
                  <a:lnTo>
                    <a:pt x="456203" y="286915"/>
                  </a:lnTo>
                  <a:lnTo>
                    <a:pt x="485475" y="323403"/>
                  </a:lnTo>
                  <a:lnTo>
                    <a:pt x="512060" y="361176"/>
                  </a:lnTo>
                  <a:lnTo>
                    <a:pt x="535861" y="400096"/>
                  </a:lnTo>
                  <a:lnTo>
                    <a:pt x="556778" y="440024"/>
                  </a:lnTo>
                  <a:lnTo>
                    <a:pt x="574713" y="480821"/>
                  </a:lnTo>
                  <a:lnTo>
                    <a:pt x="589567" y="522348"/>
                  </a:lnTo>
                  <a:lnTo>
                    <a:pt x="601242" y="564468"/>
                  </a:lnTo>
                  <a:lnTo>
                    <a:pt x="609638" y="607040"/>
                  </a:lnTo>
                  <a:lnTo>
                    <a:pt x="614658" y="649928"/>
                  </a:lnTo>
                  <a:lnTo>
                    <a:pt x="616202" y="692991"/>
                  </a:lnTo>
                  <a:lnTo>
                    <a:pt x="614171" y="736091"/>
                  </a:lnTo>
                  <a:lnTo>
                    <a:pt x="681227" y="763523"/>
                  </a:lnTo>
                  <a:lnTo>
                    <a:pt x="510539" y="851915"/>
                  </a:lnTo>
                  <a:close/>
                </a:path>
              </a:pathLst>
            </a:custGeom>
            <a:solidFill>
              <a:srgbClr val="91C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15384" y="1091220"/>
              <a:ext cx="962025" cy="388620"/>
            </a:xfrm>
            <a:custGeom>
              <a:avLst/>
              <a:gdLst/>
              <a:ahLst/>
              <a:cxnLst/>
              <a:rect l="l" t="t" r="r" b="b"/>
              <a:pathLst>
                <a:path w="962025" h="388619">
                  <a:moveTo>
                    <a:pt x="135636" y="388583"/>
                  </a:moveTo>
                  <a:lnTo>
                    <a:pt x="0" y="332195"/>
                  </a:lnTo>
                  <a:lnTo>
                    <a:pt x="18721" y="292388"/>
                  </a:lnTo>
                  <a:lnTo>
                    <a:pt x="40689" y="254880"/>
                  </a:lnTo>
                  <a:lnTo>
                    <a:pt x="65730" y="219723"/>
                  </a:lnTo>
                  <a:lnTo>
                    <a:pt x="93670" y="186970"/>
                  </a:lnTo>
                  <a:lnTo>
                    <a:pt x="124335" y="156670"/>
                  </a:lnTo>
                  <a:lnTo>
                    <a:pt x="157553" y="128877"/>
                  </a:lnTo>
                  <a:lnTo>
                    <a:pt x="193150" y="103641"/>
                  </a:lnTo>
                  <a:lnTo>
                    <a:pt x="230951" y="81013"/>
                  </a:lnTo>
                  <a:lnTo>
                    <a:pt x="270785" y="61047"/>
                  </a:lnTo>
                  <a:lnTo>
                    <a:pt x="312477" y="43792"/>
                  </a:lnTo>
                  <a:lnTo>
                    <a:pt x="355854" y="29300"/>
                  </a:lnTo>
                  <a:lnTo>
                    <a:pt x="400742" y="17624"/>
                  </a:lnTo>
                  <a:lnTo>
                    <a:pt x="446968" y="8814"/>
                  </a:lnTo>
                  <a:lnTo>
                    <a:pt x="494358" y="2922"/>
                  </a:lnTo>
                  <a:lnTo>
                    <a:pt x="542740" y="0"/>
                  </a:lnTo>
                  <a:lnTo>
                    <a:pt x="591939" y="98"/>
                  </a:lnTo>
                  <a:lnTo>
                    <a:pt x="641782" y="3270"/>
                  </a:lnTo>
                  <a:lnTo>
                    <a:pt x="692096" y="9565"/>
                  </a:lnTo>
                  <a:lnTo>
                    <a:pt x="742707" y="19036"/>
                  </a:lnTo>
                  <a:lnTo>
                    <a:pt x="793441" y="31735"/>
                  </a:lnTo>
                  <a:lnTo>
                    <a:pt x="844126" y="47712"/>
                  </a:lnTo>
                  <a:lnTo>
                    <a:pt x="894588" y="67019"/>
                  </a:lnTo>
                  <a:lnTo>
                    <a:pt x="961644" y="99023"/>
                  </a:lnTo>
                  <a:lnTo>
                    <a:pt x="911139" y="84313"/>
                  </a:lnTo>
                  <a:lnTo>
                    <a:pt x="860752" y="72803"/>
                  </a:lnTo>
                  <a:lnTo>
                    <a:pt x="810639" y="64438"/>
                  </a:lnTo>
                  <a:lnTo>
                    <a:pt x="760958" y="59162"/>
                  </a:lnTo>
                  <a:lnTo>
                    <a:pt x="711868" y="56920"/>
                  </a:lnTo>
                  <a:lnTo>
                    <a:pt x="663526" y="57657"/>
                  </a:lnTo>
                  <a:lnTo>
                    <a:pt x="616091" y="61318"/>
                  </a:lnTo>
                  <a:lnTo>
                    <a:pt x="569720" y="67847"/>
                  </a:lnTo>
                  <a:lnTo>
                    <a:pt x="524571" y="77190"/>
                  </a:lnTo>
                  <a:lnTo>
                    <a:pt x="480803" y="89289"/>
                  </a:lnTo>
                  <a:lnTo>
                    <a:pt x="438573" y="104092"/>
                  </a:lnTo>
                  <a:lnTo>
                    <a:pt x="398039" y="121541"/>
                  </a:lnTo>
                  <a:lnTo>
                    <a:pt x="359360" y="141582"/>
                  </a:lnTo>
                  <a:lnTo>
                    <a:pt x="322692" y="164160"/>
                  </a:lnTo>
                  <a:lnTo>
                    <a:pt x="288195" y="189219"/>
                  </a:lnTo>
                  <a:lnTo>
                    <a:pt x="256027" y="216704"/>
                  </a:lnTo>
                  <a:lnTo>
                    <a:pt x="226344" y="246560"/>
                  </a:lnTo>
                  <a:lnTo>
                    <a:pt x="199306" y="278731"/>
                  </a:lnTo>
                  <a:lnTo>
                    <a:pt x="175070" y="313162"/>
                  </a:lnTo>
                  <a:lnTo>
                    <a:pt x="153793" y="349798"/>
                  </a:lnTo>
                  <a:lnTo>
                    <a:pt x="135636" y="388583"/>
                  </a:lnTo>
                  <a:close/>
                </a:path>
              </a:pathLst>
            </a:custGeom>
            <a:solidFill>
              <a:srgbClr val="75A7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356100" y="810700"/>
            <a:ext cx="4697730" cy="988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30"/>
              </a:spcBef>
            </a:pPr>
            <a:r>
              <a:rPr sz="1550" spc="10" dirty="0">
                <a:latin typeface="Carlito"/>
                <a:cs typeface="Carlito"/>
              </a:rPr>
              <a:t>Dernière</a:t>
            </a:r>
            <a:r>
              <a:rPr sz="1550" spc="-5" dirty="0">
                <a:latin typeface="Carlito"/>
                <a:cs typeface="Carlito"/>
              </a:rPr>
              <a:t> </a:t>
            </a:r>
            <a:r>
              <a:rPr sz="1550" spc="5" dirty="0">
                <a:latin typeface="Carlito"/>
                <a:cs typeface="Carlito"/>
              </a:rPr>
              <a:t>étape</a:t>
            </a:r>
            <a:endParaRPr sz="155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550" spc="10" dirty="0">
                <a:latin typeface="Carlito"/>
                <a:cs typeface="Carlito"/>
              </a:rPr>
              <a:t>Le consommateur imprime </a:t>
            </a:r>
            <a:r>
              <a:rPr sz="1550" spc="15" dirty="0">
                <a:latin typeface="Carlito"/>
                <a:cs typeface="Carlito"/>
              </a:rPr>
              <a:t>son</a:t>
            </a:r>
            <a:r>
              <a:rPr sz="1550" spc="-40" dirty="0">
                <a:latin typeface="Carlito"/>
                <a:cs typeface="Carlito"/>
              </a:rPr>
              <a:t> </a:t>
            </a:r>
            <a:r>
              <a:rPr sz="1550" spc="10" dirty="0">
                <a:latin typeface="Carlito"/>
                <a:cs typeface="Carlito"/>
              </a:rPr>
              <a:t>devis</a:t>
            </a:r>
            <a:endParaRPr sz="155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550" spc="10" dirty="0">
                <a:latin typeface="Carlito"/>
                <a:cs typeface="Carlito"/>
              </a:rPr>
              <a:t>(ou le </a:t>
            </a:r>
            <a:r>
              <a:rPr sz="1550" spc="5" dirty="0">
                <a:latin typeface="Carlito"/>
                <a:cs typeface="Carlito"/>
              </a:rPr>
              <a:t>photographie </a:t>
            </a:r>
            <a:r>
              <a:rPr sz="1550" spc="10" dirty="0">
                <a:latin typeface="Carlito"/>
                <a:cs typeface="Carlito"/>
              </a:rPr>
              <a:t>sur </a:t>
            </a:r>
            <a:r>
              <a:rPr sz="1550" spc="15" dirty="0">
                <a:latin typeface="Carlito"/>
                <a:cs typeface="Carlito"/>
              </a:rPr>
              <a:t>son </a:t>
            </a:r>
            <a:r>
              <a:rPr sz="1550" spc="10" dirty="0">
                <a:latin typeface="Carlito"/>
                <a:cs typeface="Carlito"/>
              </a:rPr>
              <a:t>téléphone et </a:t>
            </a:r>
            <a:r>
              <a:rPr sz="1550" spc="5" dirty="0">
                <a:latin typeface="Carlito"/>
                <a:cs typeface="Carlito"/>
              </a:rPr>
              <a:t>va </a:t>
            </a:r>
            <a:r>
              <a:rPr sz="1550" spc="15" dirty="0">
                <a:latin typeface="Carlito"/>
                <a:cs typeface="Carlito"/>
              </a:rPr>
              <a:t>en</a:t>
            </a:r>
            <a:r>
              <a:rPr sz="1550" spc="-50" dirty="0">
                <a:latin typeface="Carlito"/>
                <a:cs typeface="Carlito"/>
              </a:rPr>
              <a:t> </a:t>
            </a:r>
            <a:r>
              <a:rPr sz="1550" spc="10" dirty="0">
                <a:latin typeface="Carlito"/>
                <a:cs typeface="Carlito"/>
              </a:rPr>
              <a:t>Boutique)</a:t>
            </a:r>
            <a:endParaRPr sz="155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550" spc="5" dirty="0">
                <a:latin typeface="Carlito"/>
                <a:cs typeface="Carlito"/>
              </a:rPr>
              <a:t>.</a:t>
            </a:r>
            <a:endParaRPr sz="1550" dirty="0">
              <a:latin typeface="Carlito"/>
              <a:cs typeface="Carlito"/>
            </a:endParaRPr>
          </a:p>
        </p:txBody>
      </p:sp>
      <p:pic>
        <p:nvPicPr>
          <p:cNvPr id="1026" name="Image 3">
            <a:extLst>
              <a:ext uri="{FF2B5EF4-FFF2-40B4-BE49-F238E27FC236}">
                <a16:creationId xmlns:a16="http://schemas.microsoft.com/office/drawing/2014/main" id="{13CCDD3B-FDDE-4345-8096-FD0A138DB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718" y="1676964"/>
            <a:ext cx="7078663" cy="5516563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tx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F0CD22-1CEB-4D39-8F92-03D02C322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158" l="9585" r="89617">
                        <a14:foregroundMark x1="22204" y1="36842" x2="22204" y2="36842"/>
                        <a14:foregroundMark x1="34984" y1="48684" x2="34984" y2="48684"/>
                        <a14:foregroundMark x1="24760" y1="36053" x2="24760" y2="36053"/>
                        <a14:foregroundMark x1="42013" y1="46316" x2="42013" y2="46316"/>
                        <a14:foregroundMark x1="38818" y1="37632" x2="38818" y2="37632"/>
                        <a14:foregroundMark x1="32428" y1="33158" x2="32428" y2="33158"/>
                        <a14:foregroundMark x1="42652" y1="55526" x2="42652" y2="55526"/>
                        <a14:foregroundMark x1="42652" y1="55526" x2="42652" y2="55526"/>
                        <a14:foregroundMark x1="42652" y1="55526" x2="42652" y2="55526"/>
                        <a14:foregroundMark x1="45847" y1="54474" x2="45847" y2="54474"/>
                        <a14:foregroundMark x1="53195" y1="54474" x2="53195" y2="54474"/>
                        <a14:foregroundMark x1="60064" y1="55000" x2="60064" y2="55000"/>
                        <a14:foregroundMark x1="70767" y1="53684" x2="70767" y2="53684"/>
                        <a14:foregroundMark x1="72524" y1="52632" x2="72524" y2="52632"/>
                        <a14:foregroundMark x1="61981" y1="51316" x2="61981" y2="51316"/>
                        <a14:foregroundMark x1="49681" y1="48684" x2="49681" y2="48684"/>
                        <a14:foregroundMark x1="44888" y1="47368" x2="44888" y2="47368"/>
                        <a14:foregroundMark x1="30192" y1="57368" x2="30192" y2="57368"/>
                        <a14:foregroundMark x1="19010" y1="53684" x2="19010" y2="53684"/>
                        <a14:foregroundMark x1="26358" y1="53684" x2="26358" y2="53684"/>
                        <a14:foregroundMark x1="34185" y1="54474" x2="34185" y2="54474"/>
                        <a14:foregroundMark x1="40415" y1="55526" x2="40415" y2="55526"/>
                        <a14:foregroundMark x1="49361" y1="55000" x2="49361" y2="55000"/>
                        <a14:foregroundMark x1="59105" y1="55000" x2="59105" y2="55000"/>
                        <a14:foregroundMark x1="50639" y1="53421" x2="50639" y2="53421"/>
                        <a14:foregroundMark x1="55112" y1="52632" x2="55112" y2="52632"/>
                        <a14:foregroundMark x1="61981" y1="51842" x2="61981" y2="51842"/>
                        <a14:foregroundMark x1="67252" y1="52895" x2="67252" y2="52895"/>
                        <a14:foregroundMark x1="71885" y1="52368" x2="71885" y2="52368"/>
                        <a14:foregroundMark x1="73642" y1="52632" x2="73642" y2="52632"/>
                        <a14:foregroundMark x1="73642" y1="55789" x2="73642" y2="55789"/>
                        <a14:foregroundMark x1="65016" y1="51053" x2="65016" y2="51053"/>
                        <a14:foregroundMark x1="69489" y1="53947" x2="69489" y2="53947"/>
                        <a14:foregroundMark x1="67891" y1="52105" x2="67891" y2="52105"/>
                        <a14:foregroundMark x1="71565" y1="52105" x2="71565" y2="52105"/>
                        <a14:foregroundMark x1="73802" y1="52105" x2="73802" y2="52105"/>
                        <a14:foregroundMark x1="69489" y1="50789" x2="69489" y2="50789"/>
                        <a14:foregroundMark x1="60863" y1="47105" x2="60863" y2="47105"/>
                        <a14:foregroundMark x1="53195" y1="46316" x2="53195" y2="46316"/>
                        <a14:foregroundMark x1="45687" y1="46579" x2="45687" y2="46579"/>
                        <a14:foregroundMark x1="58147" y1="50789" x2="58147" y2="50789"/>
                        <a14:foregroundMark x1="50479" y1="48684" x2="50479" y2="48684"/>
                        <a14:foregroundMark x1="56709" y1="48158" x2="56709" y2="48158"/>
                        <a14:foregroundMark x1="66294" y1="49211" x2="66294" y2="49211"/>
                        <a14:foregroundMark x1="70927" y1="50263" x2="70927" y2="50263"/>
                        <a14:foregroundMark x1="73802" y1="51053" x2="73802" y2="51053"/>
                        <a14:foregroundMark x1="52556" y1="91316" x2="52556" y2="91316"/>
                        <a14:foregroundMark x1="43610" y1="92105" x2="43610" y2="92105"/>
                        <a14:foregroundMark x1="37220" y1="93158" x2="37220" y2="93158"/>
                        <a14:foregroundMark x1="25080" y1="30000" x2="25080" y2="30000"/>
                        <a14:foregroundMark x1="22843" y1="31316" x2="22843" y2="31316"/>
                        <a14:foregroundMark x1="21086" y1="28158" x2="21086" y2="28158"/>
                        <a14:foregroundMark x1="18371" y1="23421" x2="18371" y2="23421"/>
                        <a14:foregroundMark x1="16933" y1="24211" x2="16933" y2="24211"/>
                        <a14:foregroundMark x1="26518" y1="22895" x2="26518" y2="22895"/>
                        <a14:foregroundMark x1="35144" y1="47632" x2="35144" y2="47632"/>
                        <a14:foregroundMark x1="30671" y1="48158" x2="30671" y2="481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1783" y="-266136"/>
            <a:ext cx="3201002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53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3D96CD6-63A1-46CB-8232-BC74B9454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020739" cy="73530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F5AA31-E80B-433E-8B2E-083456F96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300" y="1190625"/>
            <a:ext cx="6629400" cy="386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8FC583-6B32-40A4-959C-2A0E7244A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1" y="4058047"/>
            <a:ext cx="3429000" cy="2672297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69068A-B91C-4D3C-B5CE-1EBC52F33351}"/>
              </a:ext>
            </a:extLst>
          </p:cNvPr>
          <p:cNvSpPr txBox="1"/>
          <p:nvPr/>
        </p:nvSpPr>
        <p:spPr>
          <a:xfrm>
            <a:off x="622301" y="209813"/>
            <a:ext cx="990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Une Fois l’outil CompaRecycle ouvert en rayon, </a:t>
            </a:r>
            <a:r>
              <a:rPr lang="fr-FR" b="1" u="sng" dirty="0">
                <a:solidFill>
                  <a:srgbClr val="FF0000"/>
                </a:solidFill>
              </a:rPr>
              <a:t>le vendeur scanne le code barre du devis et toutes les données de la transactions sont préchargées ! </a:t>
            </a:r>
            <a:r>
              <a:rPr lang="fr-FR" b="1" dirty="0">
                <a:solidFill>
                  <a:srgbClr val="FF0000"/>
                </a:solidFill>
              </a:rPr>
              <a:t>Gain de temps gain de client !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E815EE-E513-4EC9-A70B-05429C115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3" b="90811" l="7393" r="89689">
                        <a14:foregroundMark x1="52140" y1="11532" x2="52140" y2="11532"/>
                        <a14:foregroundMark x1="57393" y1="6847" x2="57393" y2="6847"/>
                        <a14:foregroundMark x1="65759" y1="7387" x2="65759" y2="7387"/>
                        <a14:foregroundMark x1="52529" y1="3243" x2="52529" y2="3243"/>
                        <a14:foregroundMark x1="77043" y1="87027" x2="77043" y2="87027"/>
                        <a14:foregroundMark x1="72957" y1="90811" x2="72957" y2="90811"/>
                        <a14:foregroundMark x1="7393" y1="24685" x2="7393" y2="24685"/>
                        <a14:foregroundMark x1="33268" y1="19099" x2="33268" y2="19099"/>
                        <a14:foregroundMark x1="22374" y1="14775" x2="22374" y2="14775"/>
                        <a14:foregroundMark x1="28016" y1="15135" x2="28016" y2="151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19359" flipH="1">
            <a:off x="142636" y="3037756"/>
            <a:ext cx="1709874" cy="175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0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9735" y="1291151"/>
            <a:ext cx="3224558" cy="5103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M</a:t>
            </a:r>
            <a:r>
              <a:rPr spc="10" dirty="0"/>
              <a:t>E</a:t>
            </a:r>
            <a:r>
              <a:rPr spc="-20" dirty="0"/>
              <a:t>R</a:t>
            </a:r>
            <a:r>
              <a:rPr dirty="0"/>
              <a:t>CI</a:t>
            </a:r>
          </a:p>
        </p:txBody>
      </p:sp>
      <p:sp>
        <p:nvSpPr>
          <p:cNvPr id="4" name="object 4"/>
          <p:cNvSpPr/>
          <p:nvPr/>
        </p:nvSpPr>
        <p:spPr>
          <a:xfrm>
            <a:off x="493776" y="1165860"/>
            <a:ext cx="2212848" cy="3886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128</Words>
  <Application>Microsoft Office PowerPoint</Application>
  <PresentationFormat>Personnalisé</PresentationFormat>
  <Paragraphs>19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Carlito</vt:lpstr>
      <vt:lpstr>Trebuchet MS</vt:lpstr>
      <vt:lpstr>Office Theme</vt:lpstr>
      <vt:lpstr>Nouveau Site web Site Hybride Drive2store  Date de sortie le 20 mai 2020</vt:lpstr>
      <vt:lpstr>Présentation PowerPoint</vt:lpstr>
      <vt:lpstr>Présentation PowerPoint</vt:lpstr>
      <vt:lpstr>Présentation PowerPoint</vt:lpstr>
      <vt:lpstr>Présentation PowerPoint</vt:lpstr>
      <vt:lpstr>Le consommateur est sélectionne le magasin le plus proche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Nouveau Site web compaRecycle pour auchan</dc:title>
  <dc:creator>gaelb</dc:creator>
  <cp:lastModifiedBy>gael brouard</cp:lastModifiedBy>
  <cp:revision>4</cp:revision>
  <cp:lastPrinted>2020-05-19T15:27:36Z</cp:lastPrinted>
  <dcterms:created xsi:type="dcterms:W3CDTF">2020-05-19T15:01:19Z</dcterms:created>
  <dcterms:modified xsi:type="dcterms:W3CDTF">2020-05-19T15:34:27Z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2020-05-11T00:00:00Z</vt:filetime>
  </property>
  <property fmtid="{D5CDD505-2E9C-101B-9397-08002B2CF9AE}" pid="3" name="LastSaved">
    <vt:filetime>2020-05-19T00:00:00Z</vt:filetime>
  </property>
</Properties>
</file>