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257" r:id="rId2"/>
    <p:sldId id="390" r:id="rId3"/>
    <p:sldId id="391" r:id="rId4"/>
    <p:sldId id="382" r:id="rId5"/>
    <p:sldId id="360" r:id="rId6"/>
    <p:sldId id="434" r:id="rId7"/>
    <p:sldId id="387" r:id="rId8"/>
    <p:sldId id="365" r:id="rId9"/>
    <p:sldId id="327" r:id="rId10"/>
    <p:sldId id="383" r:id="rId11"/>
    <p:sldId id="355" r:id="rId12"/>
    <p:sldId id="433" r:id="rId13"/>
    <p:sldId id="376" r:id="rId14"/>
    <p:sldId id="374" r:id="rId15"/>
    <p:sldId id="435" r:id="rId16"/>
    <p:sldId id="407" r:id="rId17"/>
    <p:sldId id="326" r:id="rId18"/>
    <p:sldId id="418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13"/>
    <a:srgbClr val="C4E6CB"/>
    <a:srgbClr val="87CB96"/>
    <a:srgbClr val="4A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CA330-3A48-49FC-A37A-5E39305501C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EB50-11CB-44D0-96EC-39629DCB18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operations/our-insights/inside-sales-outsize-impact-an-interview-with-alice-coatalem-of-hewlett-packard-enterpris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operations/our-insights/inside-sales-outsize-impact-an-interview-with-alice-coatalem-of-hewlett-packard-enterpris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 </a:t>
            </a:r>
            <a:r>
              <a:rPr lang="fr-FR" dirty="0" err="1"/>
              <a:t>you</a:t>
            </a:r>
            <a:r>
              <a:rPr lang="fr-FR" dirty="0"/>
              <a:t> 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« the </a:t>
            </a:r>
            <a:r>
              <a:rPr lang="fr-FR" dirty="0" err="1"/>
              <a:t>market</a:t>
            </a:r>
            <a:r>
              <a:rPr lang="fr-FR" baseline="0" dirty="0"/>
              <a:t> </a:t>
            </a:r>
            <a:r>
              <a:rPr lang="fr-FR" dirty="0"/>
              <a:t>has </a:t>
            </a:r>
            <a:r>
              <a:rPr lang="fr-FR" dirty="0" err="1"/>
              <a:t>reached</a:t>
            </a:r>
            <a:r>
              <a:rPr lang="fr-FR" dirty="0"/>
              <a:t> </a:t>
            </a:r>
            <a:r>
              <a:rPr lang="fr-FR" dirty="0" err="1"/>
              <a:t>boiling</a:t>
            </a:r>
            <a:r>
              <a:rPr lang="fr-FR" dirty="0"/>
              <a:t> point », but not  « the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boiling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3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7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 Medium" panose="020B0602020204020303" pitchFamily="34" charset="-79"/>
                <a:cs typeface="Futura Medium" panose="020B0602020204020303" pitchFamily="34" charset="-79"/>
                <a:hlinkClick r:id="rId3"/>
              </a:rPr>
              <a:t>https://www.mckinsey.com/business-functions/operations/our-insights/inside-sales-outsize-impact-an-interview-with-alice-coatalem-of-hewlett-packard-enterprise</a:t>
            </a:r>
            <a:endParaRPr lang="en-US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3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 Medium" panose="020B0602020204020303" pitchFamily="34" charset="-79"/>
                <a:cs typeface="Futura Medium" panose="020B0602020204020303" pitchFamily="34" charset="-79"/>
                <a:hlinkClick r:id="rId3"/>
              </a:rPr>
              <a:t>https://www.mckinsey.com/business-functions/operations/our-insights/inside-sales-outsize-impact-an-interview-with-alice-coatalem-of-hewlett-packard-enterprise</a:t>
            </a:r>
            <a:endParaRPr lang="en-US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4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cconflict</a:t>
            </a:r>
            <a:r>
              <a:rPr lang="fr-FR" baseline="0" dirty="0"/>
              <a:t> of </a:t>
            </a:r>
            <a:r>
              <a:rPr lang="fr-FR" baseline="0" dirty="0" err="1"/>
              <a:t>priorities</a:t>
            </a:r>
            <a:endParaRPr lang="fr-FR" baseline="0" dirty="0"/>
          </a:p>
          <a:p>
            <a:r>
              <a:rPr lang="fr-FR" baseline="0" dirty="0" err="1"/>
              <a:t>Affordability</a:t>
            </a:r>
            <a:r>
              <a:rPr lang="fr-FR" baseline="0" dirty="0"/>
              <a:t> challenges</a:t>
            </a:r>
          </a:p>
          <a:p>
            <a:r>
              <a:rPr lang="fr-FR" baseline="0" dirty="0" err="1"/>
              <a:t>Conflict</a:t>
            </a:r>
            <a:r>
              <a:rPr lang="fr-FR" baseline="0" dirty="0"/>
              <a:t> of </a:t>
            </a:r>
            <a:r>
              <a:rPr lang="fr-FR" baseline="0" dirty="0" err="1"/>
              <a:t>priorities</a:t>
            </a:r>
            <a:endParaRPr lang="fr-FR" baseline="0" dirty="0"/>
          </a:p>
          <a:p>
            <a:r>
              <a:rPr lang="fr-FR" baseline="0" dirty="0"/>
              <a:t>Limited </a:t>
            </a:r>
            <a:r>
              <a:rPr lang="fr-FR" baseline="0" dirty="0" err="1"/>
              <a:t>access</a:t>
            </a:r>
            <a:r>
              <a:rPr lang="fr-FR" baseline="0" dirty="0"/>
              <a:t> to </a:t>
            </a:r>
            <a:r>
              <a:rPr lang="fr-FR" baseline="0" dirty="0" err="1"/>
              <a:t>external</a:t>
            </a:r>
            <a:r>
              <a:rPr lang="fr-FR" baseline="0" dirty="0"/>
              <a:t> expertise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6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 </a:t>
            </a:r>
            <a:r>
              <a:rPr lang="fr-FR" dirty="0" err="1"/>
              <a:t>you</a:t>
            </a:r>
            <a:r>
              <a:rPr lang="fr-FR" dirty="0"/>
              <a:t> 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« the </a:t>
            </a:r>
            <a:r>
              <a:rPr lang="fr-FR" dirty="0" err="1"/>
              <a:t>market</a:t>
            </a:r>
            <a:r>
              <a:rPr lang="fr-FR" baseline="0" dirty="0"/>
              <a:t> </a:t>
            </a:r>
            <a:r>
              <a:rPr lang="fr-FR" dirty="0"/>
              <a:t>has </a:t>
            </a:r>
            <a:r>
              <a:rPr lang="fr-FR" dirty="0" err="1"/>
              <a:t>reached</a:t>
            </a:r>
            <a:r>
              <a:rPr lang="fr-FR" dirty="0"/>
              <a:t> </a:t>
            </a:r>
            <a:r>
              <a:rPr lang="fr-FR" dirty="0" err="1"/>
              <a:t>boiling</a:t>
            </a:r>
            <a:r>
              <a:rPr lang="fr-FR" dirty="0"/>
              <a:t> point », but not  « the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boiling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18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8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as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expertise </a:t>
            </a:r>
            <a:r>
              <a:rPr lang="fr-FR" dirty="0" err="1"/>
              <a:t>twice</a:t>
            </a:r>
            <a:r>
              <a:rPr lang="fr-FR" dirty="0"/>
              <a:t>!</a:t>
            </a:r>
          </a:p>
          <a:p>
            <a:r>
              <a:rPr lang="fr-FR" dirty="0"/>
              <a:t>« Quick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 to a </a:t>
            </a:r>
            <a:r>
              <a:rPr lang="fr-FR" baseline="0" dirty="0" err="1"/>
              <a:t>rich</a:t>
            </a:r>
            <a:r>
              <a:rPr lang="fr-FR" baseline="0" dirty="0"/>
              <a:t> set of digital transformation expertise </a:t>
            </a:r>
            <a:r>
              <a:rPr lang="fr-FR" baseline="0" dirty="0" err="1"/>
              <a:t>with</a:t>
            </a:r>
            <a:r>
              <a:rPr lang="fr-FR" baseline="0" dirty="0"/>
              <a:t> a smart </a:t>
            </a:r>
            <a:r>
              <a:rPr lang="fr-FR" baseline="0" dirty="0" err="1"/>
              <a:t>platform</a:t>
            </a:r>
            <a:r>
              <a:rPr lang="fr-FR" baseline="0" dirty="0"/>
              <a:t> </a:t>
            </a:r>
            <a:r>
              <a:rPr lang="fr-FR" baseline="0" dirty="0" err="1"/>
              <a:t>aggregating</a:t>
            </a:r>
            <a:r>
              <a:rPr lang="fr-FR" baseline="0" dirty="0"/>
              <a:t> </a:t>
            </a:r>
            <a:r>
              <a:rPr lang="fr-FR" baseline="0" dirty="0" err="1"/>
              <a:t>certified</a:t>
            </a:r>
            <a:r>
              <a:rPr lang="fr-FR" baseline="0" dirty="0"/>
              <a:t> consultant expertise »</a:t>
            </a:r>
          </a:p>
          <a:p>
            <a:endParaRPr lang="fr-FR" baseline="0" dirty="0"/>
          </a:p>
          <a:p>
            <a:r>
              <a:rPr lang="fr-FR" baseline="0" dirty="0"/>
              <a:t>A « set of expertise »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doesn’t</a:t>
            </a:r>
            <a:r>
              <a:rPr lang="fr-FR" baseline="0" dirty="0"/>
              <a:t> </a:t>
            </a:r>
            <a:r>
              <a:rPr lang="fr-FR" baseline="0" dirty="0" err="1"/>
              <a:t>sound</a:t>
            </a:r>
            <a:r>
              <a:rPr lang="fr-FR" baseline="0" dirty="0"/>
              <a:t> right, and the </a:t>
            </a:r>
            <a:r>
              <a:rPr lang="fr-FR" baseline="0" dirty="0" err="1"/>
              <a:t>idea</a:t>
            </a:r>
            <a:r>
              <a:rPr lang="fr-FR" baseline="0" dirty="0"/>
              <a:t> </a:t>
            </a:r>
            <a:r>
              <a:rPr lang="fr-FR" baseline="0" dirty="0" err="1"/>
              <a:t>doesn’t</a:t>
            </a:r>
            <a:r>
              <a:rPr lang="fr-FR" baseline="0" dirty="0"/>
              <a:t> </a:t>
            </a:r>
            <a:r>
              <a:rPr lang="fr-FR" baseline="0" dirty="0" err="1"/>
              <a:t>shine</a:t>
            </a:r>
            <a:r>
              <a:rPr lang="fr-FR" baseline="0" dirty="0"/>
              <a:t> </a:t>
            </a:r>
            <a:r>
              <a:rPr lang="fr-FR" baseline="0" dirty="0" err="1"/>
              <a:t>through</a:t>
            </a:r>
            <a:r>
              <a:rPr lang="fr-FR" baseline="0" dirty="0"/>
              <a:t> as </a:t>
            </a:r>
            <a:r>
              <a:rPr lang="fr-FR" baseline="0" dirty="0" err="1"/>
              <a:t>there</a:t>
            </a:r>
            <a:r>
              <a:rPr lang="fr-FR" baseline="0" dirty="0"/>
              <a:t> are </a:t>
            </a:r>
            <a:r>
              <a:rPr lang="fr-FR" baseline="0" dirty="0" err="1"/>
              <a:t>too</a:t>
            </a:r>
            <a:r>
              <a:rPr lang="fr-FR" baseline="0" dirty="0"/>
              <a:t> </a:t>
            </a:r>
            <a:r>
              <a:rPr lang="fr-FR" baseline="0" dirty="0" err="1"/>
              <a:t>many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and adjectives!</a:t>
            </a:r>
          </a:p>
          <a:p>
            <a:endParaRPr lang="fr-FR" baseline="0" dirty="0"/>
          </a:p>
          <a:p>
            <a:r>
              <a:rPr lang="fr-FR" baseline="0" dirty="0"/>
              <a:t>This </a:t>
            </a:r>
            <a:r>
              <a:rPr lang="fr-FR" baseline="0" dirty="0" err="1"/>
              <a:t>would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better</a:t>
            </a:r>
            <a:r>
              <a:rPr lang="fr-FR" baseline="0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« Quick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 to digital transformation expertise via a smart </a:t>
            </a:r>
            <a:r>
              <a:rPr lang="fr-FR" baseline="0" dirty="0" err="1"/>
              <a:t>platform</a:t>
            </a:r>
            <a:r>
              <a:rPr lang="fr-FR" baseline="0" dirty="0"/>
              <a:t> </a:t>
            </a:r>
            <a:r>
              <a:rPr lang="fr-FR" baseline="0" dirty="0" err="1"/>
              <a:t>connecting</a:t>
            </a:r>
            <a:r>
              <a:rPr lang="fr-FR" baseline="0" dirty="0"/>
              <a:t> to </a:t>
            </a:r>
            <a:r>
              <a:rPr lang="fr-FR" baseline="0" dirty="0" err="1"/>
              <a:t>certified</a:t>
            </a:r>
            <a:r>
              <a:rPr lang="fr-FR" baseline="0" dirty="0"/>
              <a:t> consultants 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8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highlight</a:t>
            </a:r>
            <a:r>
              <a:rPr lang="fr-FR" dirty="0"/>
              <a:t> ONE </a:t>
            </a:r>
            <a:r>
              <a:rPr lang="fr-FR" dirty="0" err="1"/>
              <a:t>thing</a:t>
            </a:r>
            <a:endParaRPr lang="fr-FR" dirty="0"/>
          </a:p>
          <a:p>
            <a:r>
              <a:rPr lang="fr-FR" dirty="0" err="1"/>
              <a:t>Either</a:t>
            </a:r>
            <a:r>
              <a:rPr lang="fr-FR" baseline="0" dirty="0"/>
              <a:t> smart </a:t>
            </a:r>
            <a:r>
              <a:rPr lang="fr-FR" baseline="0" dirty="0" err="1"/>
              <a:t>platform</a:t>
            </a:r>
            <a:r>
              <a:rPr lang="fr-FR" baseline="0" dirty="0"/>
              <a:t> OR digital transformation experts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36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67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/>
              <a:t>Orientation </a:t>
            </a:r>
            <a:r>
              <a:rPr lang="fr-FR" sz="1400" dirty="0" err="1"/>
              <a:t>towards</a:t>
            </a:r>
            <a:r>
              <a:rPr lang="fr-FR" sz="1400" dirty="0"/>
              <a:t> best solutions in </a:t>
            </a:r>
            <a:r>
              <a:rPr lang="fr-FR" sz="1400" dirty="0" err="1"/>
              <a:t>context</a:t>
            </a:r>
            <a:r>
              <a:rPr lang="fr-FR" sz="1400" dirty="0"/>
              <a:t> of </a:t>
            </a:r>
            <a:r>
              <a:rPr lang="fr-FR" sz="1400" dirty="0" err="1"/>
              <a:t>customer</a:t>
            </a:r>
            <a:r>
              <a:rPr lang="fr-FR" sz="1400" dirty="0"/>
              <a:t> segment and </a:t>
            </a:r>
            <a:r>
              <a:rPr lang="fr-FR" sz="1400" dirty="0" err="1"/>
              <a:t>requirements</a:t>
            </a:r>
            <a:endParaRPr lang="fr-FR" sz="1400" dirty="0"/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 err="1"/>
              <a:t>Multicriteria</a:t>
            </a:r>
            <a:r>
              <a:rPr lang="fr-FR" sz="1400" dirty="0"/>
              <a:t> </a:t>
            </a:r>
            <a:r>
              <a:rPr lang="fr-FR" sz="1400" dirty="0" err="1"/>
              <a:t>recommendation</a:t>
            </a:r>
            <a:r>
              <a:rPr lang="fr-FR" sz="1400" dirty="0"/>
              <a:t> of consultants </a:t>
            </a:r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 err="1"/>
              <a:t>Customization</a:t>
            </a:r>
            <a:r>
              <a:rPr lang="fr-FR" sz="1400" dirty="0"/>
              <a:t> of </a:t>
            </a:r>
            <a:r>
              <a:rPr lang="fr-FR" sz="1400" dirty="0" err="1"/>
              <a:t>deliverables</a:t>
            </a:r>
            <a:r>
              <a:rPr lang="fr-FR" sz="1400" dirty="0"/>
              <a:t> </a:t>
            </a:r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>
                <a:ea typeface="Calibri"/>
                <a:cs typeface="Calibri"/>
                <a:sym typeface="Calibri"/>
              </a:rPr>
              <a:t>Transparent rating by clients</a:t>
            </a:r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 err="1">
                <a:ea typeface="Calibri"/>
                <a:cs typeface="Calibri"/>
                <a:sym typeface="Calibri"/>
              </a:rPr>
              <a:t>Payment</a:t>
            </a:r>
            <a:r>
              <a:rPr lang="fr-FR" sz="1400" dirty="0">
                <a:ea typeface="Calibri"/>
                <a:cs typeface="Calibri"/>
                <a:sym typeface="Calibri"/>
              </a:rPr>
              <a:t> and administrative services</a:t>
            </a:r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 err="1"/>
              <a:t>Knowledge</a:t>
            </a:r>
            <a:r>
              <a:rPr lang="fr-FR" sz="1400" dirty="0"/>
              <a:t> base, certification program, </a:t>
            </a:r>
            <a:r>
              <a:rPr lang="fr-FR" sz="1400" dirty="0" err="1"/>
              <a:t>think</a:t>
            </a:r>
            <a:r>
              <a:rPr lang="fr-FR" sz="1400" dirty="0"/>
              <a:t> tank</a:t>
            </a:r>
          </a:p>
          <a:p>
            <a:pPr marL="742950" lvl="1" indent="-285750">
              <a:lnSpc>
                <a:spcPct val="80000"/>
              </a:lnSpc>
              <a:buSzPts val="2040"/>
              <a:buFont typeface="Arial" panose="020B0604020202020204" pitchFamily="34" charset="0"/>
              <a:buChar char="•"/>
            </a:pPr>
            <a:r>
              <a:rPr lang="fr-FR" sz="1400" dirty="0"/>
              <a:t>Access to off-shore </a:t>
            </a:r>
            <a:r>
              <a:rPr lang="fr-FR" sz="1400" dirty="0" err="1"/>
              <a:t>resources</a:t>
            </a:r>
            <a:endParaRPr lang="fr-FR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42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An </a:t>
            </a:r>
            <a:r>
              <a:rPr lang="en-US" sz="1200" b="1" dirty="0">
                <a:solidFill>
                  <a:srgbClr val="00ABA5"/>
                </a:solidFill>
                <a:latin typeface="Futura Md BT"/>
                <a:cs typeface="Futura Medium" panose="020B0602020204020303" pitchFamily="34" charset="-79"/>
              </a:rPr>
              <a:t>easy orientation  </a:t>
            </a: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through smart platform and online assistance (matching of need) (individualized)</a:t>
            </a:r>
          </a:p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fr-FR" sz="1200" dirty="0" err="1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Clear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and tangible </a:t>
            </a:r>
            <a:r>
              <a:rPr lang="fr-FR" sz="1200" b="1" dirty="0" err="1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deliverables</a:t>
            </a:r>
            <a:r>
              <a:rPr lang="fr-FR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 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accessible in 3 clicks </a:t>
            </a:r>
            <a:endParaRPr lang="en-US" sz="1200" dirty="0">
              <a:solidFill>
                <a:srgbClr val="44546A"/>
              </a:solidFill>
              <a:latin typeface="Futura Md BT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 </a:t>
            </a:r>
            <a:r>
              <a:rPr lang="en-US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network of experts</a:t>
            </a:r>
            <a:r>
              <a:rPr lang="en-US" sz="1200" b="1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, </a:t>
            </a: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able to address a broad range of clients requests beyond each individual consultant scope</a:t>
            </a:r>
          </a:p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 common robust </a:t>
            </a:r>
            <a:r>
              <a:rPr lang="en-US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methodology</a:t>
            </a: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and a </a:t>
            </a:r>
            <a:r>
              <a:rPr lang="en-US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certification</a:t>
            </a: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process</a:t>
            </a:r>
          </a:p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fr-FR" sz="1200" dirty="0" err="1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Choice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</a:t>
            </a:r>
            <a:r>
              <a:rPr lang="fr-FR" sz="1200" dirty="0" err="1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assisted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by </a:t>
            </a:r>
            <a:r>
              <a:rPr lang="fr-FR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certification </a:t>
            </a:r>
            <a:r>
              <a:rPr lang="fr-FR" sz="1200" b="1" dirty="0" err="1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level</a:t>
            </a:r>
            <a:r>
              <a:rPr lang="fr-FR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, </a:t>
            </a:r>
            <a:r>
              <a:rPr lang="fr-FR" sz="1200" b="1" dirty="0">
                <a:solidFill>
                  <a:srgbClr val="00ABA5"/>
                </a:solidFill>
                <a:latin typeface="Futura Md BT"/>
                <a:cs typeface="Futura Medium" panose="020B0602020204020303" pitchFamily="34" charset="-79"/>
              </a:rPr>
              <a:t>rating</a:t>
            </a:r>
            <a:r>
              <a:rPr lang="fr-FR" sz="1200" b="1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, 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and  </a:t>
            </a:r>
            <a:r>
              <a:rPr lang="fr-FR" sz="1200" b="1" dirty="0" err="1">
                <a:solidFill>
                  <a:srgbClr val="00ABA5"/>
                </a:solidFill>
                <a:latin typeface="Futura Md BT"/>
                <a:cs typeface="Futura Medium" panose="020B0602020204020303" pitchFamily="34" charset="-79"/>
              </a:rPr>
              <a:t>comments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</a:t>
            </a:r>
            <a:r>
              <a:rPr lang="fr-FR" sz="1200" dirty="0" err="1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from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</a:t>
            </a:r>
            <a:r>
              <a:rPr lang="fr-FR" sz="1200" dirty="0" err="1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previous</a:t>
            </a:r>
            <a:r>
              <a:rPr lang="fr-FR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 clients </a:t>
            </a:r>
            <a:endParaRPr lang="en-US" sz="1200" dirty="0">
              <a:solidFill>
                <a:srgbClr val="44546A"/>
              </a:solidFill>
              <a:latin typeface="Futura Md BT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  <a:buFont typeface=".AppleSystemUIFont"/>
              <a:buChar char="-"/>
            </a:pP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A secured digital </a:t>
            </a:r>
            <a:r>
              <a:rPr lang="en-US" sz="1200" b="1" dirty="0">
                <a:solidFill>
                  <a:srgbClr val="00ABA5"/>
                </a:solidFill>
                <a:latin typeface="Futura Md BT"/>
                <a:cs typeface="Futura Medium" panose="020B0602020204020303" pitchFamily="34" charset="-79"/>
              </a:rPr>
              <a:t>payment service </a:t>
            </a:r>
            <a:r>
              <a:rPr lang="en-US" sz="1200" b="1" dirty="0">
                <a:solidFill>
                  <a:srgbClr val="00AAA5"/>
                </a:solidFill>
                <a:latin typeface="Futura Md BT"/>
                <a:cs typeface="Futura Medium" panose="020B0602020204020303" pitchFamily="34" charset="-79"/>
              </a:rPr>
              <a:t>, </a:t>
            </a:r>
            <a:r>
              <a:rPr lang="en-US" sz="1200" dirty="0">
                <a:solidFill>
                  <a:srgbClr val="44546A"/>
                </a:solidFill>
                <a:latin typeface="Futura Md BT"/>
                <a:cs typeface="Futura Medium" panose="020B0602020204020303" pitchFamily="34" charset="-79"/>
              </a:rPr>
              <a:t>through a trusted third party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B4D-6652-7A45-8AD0-F8DF7DA2425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6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9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4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35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5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0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1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0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1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7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08E-52CB-4DCD-8302-5D467ED39F2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050-5FC7-4305-AC7F-8525E14D8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2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www.linkedin.com/pulse/how-ai-accelerate-digital-transformation-sales-alice-coatalem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www.mckinsey.com/business-functions/operations/our-insights/inside-sales-outsize-impact-an-interview-with-alice-coatalem" TargetMode="Externa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hyperlink" Target="https://www.linkedin.com/in/alice-coatale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130906" y="964949"/>
            <a:ext cx="9930189" cy="70930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spc="100" dirty="0"/>
              <a:t>Nom de l’entreprise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48675" y="2595348"/>
            <a:ext cx="11846257" cy="26359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spc="100" dirty="0"/>
              <a:t>Proposition de valeur en une phrase</a:t>
            </a:r>
          </a:p>
          <a:p>
            <a:pPr algn="l"/>
            <a:r>
              <a:rPr lang="fr-FR" sz="2800" dirty="0"/>
              <a:t>PRESENTATION DE SOCIETE</a:t>
            </a:r>
          </a:p>
          <a:p>
            <a:pPr algn="l"/>
            <a:r>
              <a:rPr lang="fr-FR" sz="2800" dirty="0"/>
              <a:t>PR</a:t>
            </a:r>
            <a:endParaRPr lang="fr-FR" sz="2800" b="1" spc="100" dirty="0"/>
          </a:p>
          <a:p>
            <a:pPr algn="l"/>
            <a:endParaRPr lang="fr-FR" sz="2800" b="1" spc="100" dirty="0"/>
          </a:p>
          <a:p>
            <a:pPr algn="l"/>
            <a:r>
              <a:rPr lang="fr-FR" sz="2800" b="1" spc="100" dirty="0"/>
              <a:t>Logo</a:t>
            </a:r>
          </a:p>
        </p:txBody>
      </p:sp>
      <p:pic>
        <p:nvPicPr>
          <p:cNvPr id="13" name="Image 12" descr="Une image contenant arts de la table, graphiques vectoriels&#10;&#10;Description générée automatiquement">
            <a:extLst>
              <a:ext uri="{FF2B5EF4-FFF2-40B4-BE49-F238E27FC236}">
                <a16:creationId xmlns:a16="http://schemas.microsoft.com/office/drawing/2014/main" id="{9767ACCF-CF28-401F-9EFC-8E1982AB6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6" y="2001087"/>
            <a:ext cx="2317361" cy="2101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741858-9039-42A4-A56F-6610A25A0333}"/>
              </a:ext>
            </a:extLst>
          </p:cNvPr>
          <p:cNvSpPr/>
          <p:nvPr/>
        </p:nvSpPr>
        <p:spPr>
          <a:xfrm>
            <a:off x="2376080" y="4523404"/>
            <a:ext cx="6558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badi MT Condensed Light" panose="020B0306030101010103" pitchFamily="34" charset="77"/>
                <a:cs typeface="Futura Medium" panose="020B0602020204020303"/>
              </a:rPr>
              <a:t>La  </a:t>
            </a:r>
            <a:r>
              <a:rPr lang="fr-FR" sz="2000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Futura Medium" panose="020B0602020204020303"/>
              </a:rPr>
              <a:t>Plateforme Intelligente </a:t>
            </a:r>
            <a:r>
              <a:rPr lang="fr-FR" dirty="0">
                <a:latin typeface="Abadi MT Condensed Light" panose="020B0306030101010103" pitchFamily="34" charset="77"/>
                <a:cs typeface="Futura Medium" panose="020B0602020204020303"/>
              </a:rPr>
              <a:t>qui démocratise l’accès au </a:t>
            </a:r>
            <a:r>
              <a:rPr lang="fr-FR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Futura Medium" panose="020B0602020204020303"/>
              </a:rPr>
              <a:t>conseil</a:t>
            </a:r>
            <a:r>
              <a:rPr lang="fr-FR" dirty="0">
                <a:latin typeface="Abadi MT Condensed Light" panose="020B0306030101010103" pitchFamily="34" charset="77"/>
                <a:cs typeface="Futura Medium" panose="020B0602020204020303"/>
              </a:rPr>
              <a:t> et accélère la </a:t>
            </a:r>
            <a:r>
              <a:rPr lang="fr-FR" sz="2000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Futura Medium" panose="020B0602020204020303"/>
              </a:rPr>
              <a:t>transformation digitale </a:t>
            </a:r>
            <a:r>
              <a:rPr lang="fr-FR" sz="2000" dirty="0">
                <a:latin typeface="Abadi MT Condensed Light" panose="020B0306030101010103" pitchFamily="34" charset="77"/>
                <a:cs typeface="Futura Medium" panose="020B0602020204020303"/>
              </a:rPr>
              <a:t>des PME et ETI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701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80704" y="1303905"/>
            <a:ext cx="10622541" cy="1188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Une plateforme digitale intelligente qui connecte instantanément les entreprises et les consultants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0704" y="2598558"/>
            <a:ext cx="10622543" cy="1188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Une approche de la transformation digitale partagées par une communauté de consultants certifiés</a:t>
            </a:r>
            <a:endParaRPr lang="fr-FR" sz="2800" dirty="0">
              <a:latin typeface="Abadi MT Condensed Light" panose="020B0306030101010103" pitchFamily="34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0704" y="3881905"/>
            <a:ext cx="10620000" cy="1188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Un ensemble de pratiques et de méthodes personnalisées pour chaque client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78985" y="124392"/>
            <a:ext cx="10740700" cy="1015663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180975">
              <a:defRPr sz="6000" b="1">
                <a:solidFill>
                  <a:srgbClr val="279D97"/>
                </a:solidFill>
                <a:latin typeface="Abadi MT Condensed Light" panose="020B0306030101010103" pitchFamily="34" charset="77"/>
                <a:cs typeface="Eurostile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Notre</a:t>
            </a:r>
            <a:r>
              <a:rPr lang="en-US" dirty="0">
                <a:solidFill>
                  <a:srgbClr val="015CA7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proposition de </a:t>
            </a:r>
            <a:r>
              <a:rPr lang="fr-FR" dirty="0">
                <a:solidFill>
                  <a:schemeClr val="tx1"/>
                </a:solidFill>
              </a:rPr>
              <a:t>valeur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73282-599D-D040-B7B0-5E9F313BD1E9}"/>
              </a:ext>
            </a:extLst>
          </p:cNvPr>
          <p:cNvSpPr/>
          <p:nvPr/>
        </p:nvSpPr>
        <p:spPr>
          <a:xfrm>
            <a:off x="496876" y="1303905"/>
            <a:ext cx="596281" cy="11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5B25D-E78B-EF46-BA6E-3EC89BEA2EDD}"/>
              </a:ext>
            </a:extLst>
          </p:cNvPr>
          <p:cNvSpPr/>
          <p:nvPr/>
        </p:nvSpPr>
        <p:spPr>
          <a:xfrm>
            <a:off x="496876" y="2579519"/>
            <a:ext cx="596281" cy="11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DD4E0-C1E7-6D49-B51B-4DC90292FD39}"/>
              </a:ext>
            </a:extLst>
          </p:cNvPr>
          <p:cNvSpPr/>
          <p:nvPr/>
        </p:nvSpPr>
        <p:spPr>
          <a:xfrm>
            <a:off x="496876" y="3855133"/>
            <a:ext cx="596281" cy="11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27F1E-C1BC-5541-BF5E-3E02C07C1E78}"/>
              </a:ext>
            </a:extLst>
          </p:cNvPr>
          <p:cNvSpPr/>
          <p:nvPr/>
        </p:nvSpPr>
        <p:spPr>
          <a:xfrm>
            <a:off x="1180703" y="5129922"/>
            <a:ext cx="10620000" cy="1188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Une évaluation client transparente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83997-E8C6-2B42-A514-56CFFFC5C0A6}"/>
              </a:ext>
            </a:extLst>
          </p:cNvPr>
          <p:cNvSpPr/>
          <p:nvPr/>
        </p:nvSpPr>
        <p:spPr>
          <a:xfrm>
            <a:off x="496876" y="5130746"/>
            <a:ext cx="596281" cy="11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57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69CC6-7A21-420B-8A0C-23E12BB567D2}"/>
              </a:ext>
            </a:extLst>
          </p:cNvPr>
          <p:cNvSpPr/>
          <p:nvPr/>
        </p:nvSpPr>
        <p:spPr>
          <a:xfrm>
            <a:off x="0" y="6242861"/>
            <a:ext cx="12192000" cy="61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730976-A9DA-474F-820F-4FADBC4084B7}"/>
              </a:ext>
            </a:extLst>
          </p:cNvPr>
          <p:cNvSpPr/>
          <p:nvPr/>
        </p:nvSpPr>
        <p:spPr>
          <a:xfrm>
            <a:off x="2052736" y="1928938"/>
            <a:ext cx="2276264" cy="37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C7A07E0-76A9-DC43-8AAF-7F4DB04C55E9}"/>
              </a:ext>
            </a:extLst>
          </p:cNvPr>
          <p:cNvSpPr>
            <a:spLocks noChangeAspect="1"/>
          </p:cNvSpPr>
          <p:nvPr/>
        </p:nvSpPr>
        <p:spPr>
          <a:xfrm>
            <a:off x="1216704" y="4106477"/>
            <a:ext cx="1594262" cy="14400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A5A9620-7EA5-F540-B625-54917BCCFEB2}"/>
              </a:ext>
            </a:extLst>
          </p:cNvPr>
          <p:cNvSpPr>
            <a:spLocks noChangeAspect="1"/>
          </p:cNvSpPr>
          <p:nvPr/>
        </p:nvSpPr>
        <p:spPr>
          <a:xfrm>
            <a:off x="2647251" y="2988997"/>
            <a:ext cx="1594262" cy="1440000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8447A2BC-D313-F145-BE92-5FA6D8F6F074}"/>
              </a:ext>
            </a:extLst>
          </p:cNvPr>
          <p:cNvSpPr>
            <a:spLocks noChangeAspect="1"/>
          </p:cNvSpPr>
          <p:nvPr/>
        </p:nvSpPr>
        <p:spPr>
          <a:xfrm>
            <a:off x="4055924" y="4067656"/>
            <a:ext cx="1594262" cy="1440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50780B0-1353-4146-A2D4-74C70A9264B9}"/>
              </a:ext>
            </a:extLst>
          </p:cNvPr>
          <p:cNvSpPr>
            <a:spLocks noChangeAspect="1"/>
          </p:cNvSpPr>
          <p:nvPr/>
        </p:nvSpPr>
        <p:spPr>
          <a:xfrm>
            <a:off x="5549335" y="3073031"/>
            <a:ext cx="1594262" cy="144000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13F17E4-2531-5748-8E9C-2F174C294E1F}"/>
              </a:ext>
            </a:extLst>
          </p:cNvPr>
          <p:cNvSpPr>
            <a:spLocks noChangeAspect="1"/>
          </p:cNvSpPr>
          <p:nvPr/>
        </p:nvSpPr>
        <p:spPr>
          <a:xfrm>
            <a:off x="6959823" y="4090284"/>
            <a:ext cx="1594262" cy="14400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0D632A8-5FA0-A24F-A43C-3A79799F29B4}"/>
              </a:ext>
            </a:extLst>
          </p:cNvPr>
          <p:cNvSpPr>
            <a:spLocks noChangeAspect="1"/>
          </p:cNvSpPr>
          <p:nvPr/>
        </p:nvSpPr>
        <p:spPr>
          <a:xfrm>
            <a:off x="8451419" y="2968513"/>
            <a:ext cx="1594262" cy="144000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67B7068-F3E4-3847-9544-3E67BF5E69BF}"/>
              </a:ext>
            </a:extLst>
          </p:cNvPr>
          <p:cNvSpPr>
            <a:spLocks noChangeAspect="1"/>
          </p:cNvSpPr>
          <p:nvPr/>
        </p:nvSpPr>
        <p:spPr>
          <a:xfrm>
            <a:off x="9914686" y="4063176"/>
            <a:ext cx="1594262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7FF7D2-E76C-4547-8709-4DB2BD2A42D1}"/>
              </a:ext>
            </a:extLst>
          </p:cNvPr>
          <p:cNvSpPr txBox="1"/>
          <p:nvPr/>
        </p:nvSpPr>
        <p:spPr>
          <a:xfrm>
            <a:off x="9531226" y="5627379"/>
            <a:ext cx="24502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MT Condensed Light" panose="020B0306030101010103" pitchFamily="34" charset="77"/>
              </a:rPr>
              <a:t>RESSOURCES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Abadi MT Condensed Light" panose="020B0306030101010103" pitchFamily="34" charset="77"/>
            </a:endParaRPr>
          </a:p>
          <a:p>
            <a:pPr algn="ctr"/>
            <a:r>
              <a:rPr lang="fr-FR" sz="1600" dirty="0">
                <a:latin typeface="Abadi MT Condensed Light" panose="020B0306030101010103" pitchFamily="34" charset="77"/>
              </a:rPr>
              <a:t>Accès à des ressources à distance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17A6A4-AF09-AC47-9256-1E5790D544E5}"/>
              </a:ext>
            </a:extLst>
          </p:cNvPr>
          <p:cNvSpPr txBox="1"/>
          <p:nvPr/>
        </p:nvSpPr>
        <p:spPr>
          <a:xfrm>
            <a:off x="8224827" y="1757891"/>
            <a:ext cx="33797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  <a:latin typeface="Abadi MT Condensed Light" panose="020B0306030101010103" pitchFamily="34" charset="77"/>
              </a:rPr>
              <a:t>      ACCES A L’EXPERTISE</a:t>
            </a:r>
            <a:br>
              <a:rPr lang="fr-FR" sz="2000" b="1" dirty="0">
                <a:solidFill>
                  <a:schemeClr val="accent4"/>
                </a:solidFill>
                <a:latin typeface="Abadi MT Condensed Light" panose="020B0306030101010103" pitchFamily="34" charset="77"/>
              </a:rPr>
            </a:br>
            <a:r>
              <a:rPr lang="fr-FR" dirty="0">
                <a:latin typeface="Abadi MT Condensed Light" panose="020B0306030101010103" pitchFamily="34" charset="77"/>
              </a:rPr>
              <a:t>Accès a un </a:t>
            </a:r>
            <a:r>
              <a:rPr lang="fr-FR" dirty="0" err="1">
                <a:latin typeface="Abadi MT Condensed Light" panose="020B0306030101010103" pitchFamily="34" charset="77"/>
              </a:rPr>
              <a:t>Think</a:t>
            </a:r>
            <a:r>
              <a:rPr lang="fr-FR" dirty="0">
                <a:latin typeface="Abadi MT Condensed Light" panose="020B0306030101010103" pitchFamily="34" charset="77"/>
              </a:rPr>
              <a:t>-tank, à des informations consolidées, à des programmes de certification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4654D-B624-614B-9B01-8DB453293A2A}"/>
              </a:ext>
            </a:extLst>
          </p:cNvPr>
          <p:cNvSpPr txBox="1"/>
          <p:nvPr/>
        </p:nvSpPr>
        <p:spPr>
          <a:xfrm>
            <a:off x="6650495" y="5627379"/>
            <a:ext cx="24707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badi MT Condensed Light" panose="020B0306030101010103" pitchFamily="34" charset="77"/>
              </a:rPr>
              <a:t>SERVICES</a:t>
            </a:r>
            <a:endParaRPr lang="fr-FR" b="1" dirty="0">
              <a:solidFill>
                <a:srgbClr val="00B0F0"/>
              </a:solidFill>
              <a:latin typeface="Abadi MT Condensed Light" panose="020B0306030101010103" pitchFamily="34" charset="77"/>
            </a:endParaRPr>
          </a:p>
          <a:p>
            <a:pPr algn="ctr"/>
            <a:r>
              <a:rPr lang="fr-FR" sz="1600" dirty="0">
                <a:latin typeface="Abadi MT Condensed Light" panose="020B0306030101010103" pitchFamily="34" charset="77"/>
              </a:rPr>
              <a:t>Accès simplifié aux services d’administration et de paiement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31CE3-BCE5-FC48-95CF-E94631A42325}"/>
              </a:ext>
            </a:extLst>
          </p:cNvPr>
          <p:cNvSpPr txBox="1"/>
          <p:nvPr/>
        </p:nvSpPr>
        <p:spPr>
          <a:xfrm>
            <a:off x="3552891" y="5628851"/>
            <a:ext cx="28952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Abadi MT Condensed Light" panose="020B0306030101010103" pitchFamily="34" charset="77"/>
              </a:rPr>
              <a:t>   PERSONNALISATION</a:t>
            </a:r>
            <a:endParaRPr lang="fr-FR" b="1">
              <a:solidFill>
                <a:schemeClr val="accent1">
                  <a:lumMod val="40000"/>
                  <a:lumOff val="60000"/>
                </a:schemeClr>
              </a:solidFill>
              <a:latin typeface="Abadi MT Condensed Light" panose="020B0306030101010103" pitchFamily="34" charset="77"/>
            </a:endParaRPr>
          </a:p>
          <a:p>
            <a:pPr algn="ctr"/>
            <a:r>
              <a:rPr lang="fr-FR" sz="1600">
                <a:latin typeface="Abadi MT Condensed Light" panose="020B0306030101010103" pitchFamily="34" charset="77"/>
              </a:rPr>
              <a:t>Adaptation des prestations à chaque client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012C43-109D-8F43-96CD-FC52E282C747}"/>
              </a:ext>
            </a:extLst>
          </p:cNvPr>
          <p:cNvSpPr txBox="1"/>
          <p:nvPr/>
        </p:nvSpPr>
        <p:spPr>
          <a:xfrm>
            <a:off x="1675698" y="1790211"/>
            <a:ext cx="32023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badi MT Condensed Light" panose="020B0306030101010103" pitchFamily="34" charset="77"/>
              </a:rPr>
              <a:t>RECOMMANDATIONS</a:t>
            </a:r>
            <a:endParaRPr lang="en-US" b="1" dirty="0">
              <a:latin typeface="Abadi MT Condensed Light" panose="020B0306030101010103" pitchFamily="34" charset="77"/>
            </a:endParaRPr>
          </a:p>
          <a:p>
            <a:pPr algn="ctr"/>
            <a:r>
              <a:rPr lang="fr-FR" dirty="0">
                <a:latin typeface="Abadi MT Condensed Light" panose="020B0306030101010103" pitchFamily="34" charset="77"/>
              </a:rPr>
              <a:t>Recommandation de consultants en fonction de critères multiples de besoin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625E4-2D81-A749-9C2D-4381CCF560A0}"/>
              </a:ext>
            </a:extLst>
          </p:cNvPr>
          <p:cNvSpPr txBox="1"/>
          <p:nvPr/>
        </p:nvSpPr>
        <p:spPr>
          <a:xfrm>
            <a:off x="210509" y="5662908"/>
            <a:ext cx="3342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2D050"/>
                </a:solidFill>
                <a:latin typeface="Abadi MT Condensed Light" panose="020B0306030101010103" pitchFamily="34" charset="77"/>
              </a:rPr>
              <a:t>GUIDAGE VERS LES SOLUTIONS ADAPTEES</a:t>
            </a:r>
          </a:p>
          <a:p>
            <a:pPr algn="ctr"/>
            <a:r>
              <a:rPr lang="fr-FR" dirty="0">
                <a:latin typeface="Abadi MT Condensed Light" panose="020B0306030101010103" pitchFamily="34" charset="77"/>
              </a:rPr>
              <a:t>Selon les besoins et le secteur d’activité du Client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0375059-8E9B-FE48-827F-6B8521024B0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025" y="4430457"/>
            <a:ext cx="720000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93F469-C69B-C145-8BB3-72A9ABE07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965" y="4488818"/>
            <a:ext cx="936000" cy="6408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1963B5-C777-5A4D-AE4E-D998FA6565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183" y="3320213"/>
            <a:ext cx="724592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2ACB11-66B4-E74A-A05C-13FC2B795FD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954" y="4430458"/>
            <a:ext cx="720000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1220AF-9801-CE47-A540-BE343D1D4F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342" y="3397605"/>
            <a:ext cx="673293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574E1F-5049-E44F-B60F-1738A3F21D15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817" y="4408513"/>
            <a:ext cx="720000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DE8ED2-920B-4C47-8199-8BC610CBF4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604" y="3360115"/>
            <a:ext cx="676819" cy="7463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D5C8C-6DBC-6A42-A3FE-DB53DEB13F86}"/>
              </a:ext>
            </a:extLst>
          </p:cNvPr>
          <p:cNvSpPr txBox="1"/>
          <p:nvPr/>
        </p:nvSpPr>
        <p:spPr>
          <a:xfrm>
            <a:off x="4885238" y="1815175"/>
            <a:ext cx="3047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7030A0"/>
                </a:solidFill>
                <a:latin typeface="Abadi MT Condensed Light" panose="020B0306030101010103" pitchFamily="34" charset="77"/>
              </a:rPr>
              <a:t>EVALUATION</a:t>
            </a:r>
            <a:endParaRPr lang="fr-FR" b="1">
              <a:solidFill>
                <a:schemeClr val="accent1"/>
              </a:solidFill>
              <a:latin typeface="Abadi MT Condensed Light" panose="020B0306030101010103" pitchFamily="34" charset="77"/>
            </a:endParaRPr>
          </a:p>
          <a:p>
            <a:pPr algn="ctr"/>
            <a:r>
              <a:rPr lang="fr-FR">
                <a:latin typeface="Abadi MT Condensed Light" panose="020B0306030101010103" pitchFamily="34" charset="77"/>
              </a:rPr>
              <a:t>Une évaluation simple et transparente des consultants par leur client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C7DEA721-AE9E-2D4E-8DA3-54EA8DC4540C}"/>
              </a:ext>
            </a:extLst>
          </p:cNvPr>
          <p:cNvSpPr/>
          <p:nvPr/>
        </p:nvSpPr>
        <p:spPr>
          <a:xfrm>
            <a:off x="144797" y="1102137"/>
            <a:ext cx="5987715" cy="488903"/>
          </a:xfrm>
          <a:prstGeom prst="bracketPair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POUR L’ENTREPRISE</a:t>
            </a:r>
          </a:p>
        </p:txBody>
      </p:sp>
      <p:sp>
        <p:nvSpPr>
          <p:cNvPr id="37" name="Double Bracket 36">
            <a:extLst>
              <a:ext uri="{FF2B5EF4-FFF2-40B4-BE49-F238E27FC236}">
                <a16:creationId xmlns:a16="http://schemas.microsoft.com/office/drawing/2014/main" id="{6F4D5D62-1B30-EB47-8D3F-34930D7954E1}"/>
              </a:ext>
            </a:extLst>
          </p:cNvPr>
          <p:cNvSpPr/>
          <p:nvPr/>
        </p:nvSpPr>
        <p:spPr>
          <a:xfrm>
            <a:off x="6180197" y="1100147"/>
            <a:ext cx="5987715" cy="488903"/>
          </a:xfrm>
          <a:prstGeom prst="bracketPair">
            <a:avLst/>
          </a:prstGeom>
          <a:solidFill>
            <a:srgbClr val="D95E13">
              <a:alpha val="67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POUR LE CONSULTANT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7FBEF966-819A-4418-BAFD-7E6FCD087644}"/>
              </a:ext>
            </a:extLst>
          </p:cNvPr>
          <p:cNvSpPr txBox="1">
            <a:spLocks/>
          </p:cNvSpPr>
          <p:nvPr/>
        </p:nvSpPr>
        <p:spPr>
          <a:xfrm>
            <a:off x="261767" y="44521"/>
            <a:ext cx="11785435" cy="110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accent2"/>
                </a:solidFill>
              </a:rPr>
              <a:t>Une solution basée sur des années d’expérience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0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Stock-689955934_sup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99837" y="1836774"/>
            <a:ext cx="7192161" cy="39483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9730" y="1836774"/>
            <a:ext cx="8671304" cy="720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Abadi MT Condensed Light" panose="020B0306030101010103" pitchFamily="34" charset="77"/>
              </a:rPr>
              <a:t>Accès à des experts certifiés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730" y="2643854"/>
            <a:ext cx="8671304" cy="720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Abadi MT Condensed Light" panose="020B0306030101010103" pitchFamily="34" charset="77"/>
              </a:rPr>
              <a:t> Assistance à la décision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9730" y="3450934"/>
            <a:ext cx="8671304" cy="720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Abadi MT Condensed Light" panose="020B0306030101010103" pitchFamily="34" charset="77"/>
              </a:rPr>
              <a:t>Approche par projet pilote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730" y="4258014"/>
            <a:ext cx="8671304" cy="720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Abadi MT Condensed Light" panose="020B0306030101010103" pitchFamily="34" charset="77"/>
              </a:rPr>
              <a:t>Evaluation transparente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9730" y="5065095"/>
            <a:ext cx="8671304" cy="720000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atin typeface="Abadi MT Condensed Light" panose="020B0306030101010103" pitchFamily="34" charset="77"/>
              </a:rPr>
              <a:t>Paiement digital sécurisé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9284" y="174328"/>
            <a:ext cx="7379061" cy="1107996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/>
            <a:r>
              <a:rPr lang="en-US" sz="6600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Eurostile"/>
              </a:rPr>
              <a:t>Pour le client :</a:t>
            </a:r>
          </a:p>
        </p:txBody>
      </p:sp>
    </p:spTree>
    <p:extLst>
      <p:ext uri="{BB962C8B-B14F-4D97-AF65-F5344CB8AC3E}">
        <p14:creationId xmlns:p14="http://schemas.microsoft.com/office/powerpoint/2010/main" val="51839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4828E-398C-4125-ABFF-ED60C2C8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3" y="92286"/>
            <a:ext cx="12055956" cy="1325564"/>
          </a:xfrm>
        </p:spPr>
        <p:txBody>
          <a:bodyPr>
            <a:noAutofit/>
          </a:bodyPr>
          <a:lstStyle/>
          <a:p>
            <a:br>
              <a:rPr lang="en-US" sz="6000" dirty="0">
                <a:solidFill>
                  <a:schemeClr val="tx1"/>
                </a:solidFill>
              </a:rPr>
            </a:br>
            <a:endParaRPr lang="fr-FR" sz="60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B38C0-822A-44DD-80F2-8A1C529F315E}"/>
              </a:ext>
            </a:extLst>
          </p:cNvPr>
          <p:cNvSpPr txBox="1">
            <a:spLocks/>
          </p:cNvSpPr>
          <p:nvPr/>
        </p:nvSpPr>
        <p:spPr>
          <a:xfrm>
            <a:off x="980251" y="141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TF Devanagari Book" panose="02000000000000000000" pitchFamily="2" charset="0"/>
                <a:ea typeface="+mj-ea"/>
                <a:cs typeface="ITF Devanagari Book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D4FE-DF39-864A-BC48-28804AEC6946}"/>
              </a:ext>
            </a:extLst>
          </p:cNvPr>
          <p:cNvSpPr/>
          <p:nvPr/>
        </p:nvSpPr>
        <p:spPr>
          <a:xfrm>
            <a:off x="191684" y="1583176"/>
            <a:ext cx="3872827" cy="4748612"/>
          </a:xfrm>
          <a:prstGeom prst="rect">
            <a:avLst/>
          </a:prstGeom>
          <a:solidFill>
            <a:srgbClr val="2C3C56">
              <a:alpha val="9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Quels sont les drivers clés de la transformation digitale dans mon environnement  compétitif?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Quelle est ma maturité digitale? (Commerciale, operations, production, communication…)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Quel apport le digital peut-il avoir à mon business et quels sont les risques à ne pas agir? </a:t>
            </a:r>
            <a:endParaRPr lang="fr-FR" sz="2400">
              <a:latin typeface="Abadi MT Condensed Light" panose="020B03060301010101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0EA8B-19B3-E147-B897-47FFA97BE984}"/>
              </a:ext>
            </a:extLst>
          </p:cNvPr>
          <p:cNvSpPr/>
          <p:nvPr/>
        </p:nvSpPr>
        <p:spPr>
          <a:xfrm>
            <a:off x="4141579" y="1583176"/>
            <a:ext cx="3960000" cy="4748613"/>
          </a:xfrm>
          <a:prstGeom prst="rect">
            <a:avLst/>
          </a:prstGeom>
          <a:solidFill>
            <a:srgbClr val="2C3C56">
              <a:alpha val="9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Quelles priorités fixer pour les prochaines étapes de transformation digitale?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Comment mettre en oeuvre rapidement des innovations digitales dans les domaines choisis ( go-to-market,  production, communication, customer experience, back office processes …)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>
                <a:latin typeface="Abadi MT Condensed Light" panose="020B0306030101010103" pitchFamily="34" charset="77"/>
              </a:rPr>
              <a:t>Qui sont les meilleurs acteurs et solutions  en function de mes priorités et de mon niveau de maturité actuel?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918347-E03D-CD4A-8542-E26D19A45023}"/>
              </a:ext>
            </a:extLst>
          </p:cNvPr>
          <p:cNvSpPr/>
          <p:nvPr/>
        </p:nvSpPr>
        <p:spPr>
          <a:xfrm>
            <a:off x="8203956" y="1583176"/>
            <a:ext cx="3834545" cy="4748613"/>
          </a:xfrm>
          <a:prstGeom prst="rect">
            <a:avLst/>
          </a:prstGeom>
          <a:solidFill>
            <a:srgbClr val="2C3C56">
              <a:alpha val="9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MT Condensed Light" panose="020B0306030101010103" pitchFamily="34" charset="77"/>
              </a:rPr>
              <a:t>Comment mettre en œuvre mon projet de transformation digitale?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MT Condensed Light" panose="020B0306030101010103" pitchFamily="34" charset="77"/>
              </a:rPr>
              <a:t>Comment manager la gestion du changement nécessaire à la réussite de mes projets digitaux?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MT Condensed Light" panose="020B0306030101010103" pitchFamily="34" charset="77"/>
              </a:rPr>
              <a:t>De quel assistance mes équipes en charge de la transformation digitale ont-elles besoin?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FR" sz="2400" dirty="0">
              <a:latin typeface="Abadi MT Condensed Light" panose="020B0306030101010103" pitchFamily="34" charset="77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A738EE-C61B-BF4E-97D2-E9B4829EDDAA}"/>
              </a:ext>
            </a:extLst>
          </p:cNvPr>
          <p:cNvCxnSpPr/>
          <p:nvPr/>
        </p:nvCxnSpPr>
        <p:spPr>
          <a:xfrm>
            <a:off x="284102" y="6599205"/>
            <a:ext cx="11907898" cy="0"/>
          </a:xfrm>
          <a:prstGeom prst="straightConnector1">
            <a:avLst/>
          </a:prstGeom>
          <a:ln w="174625">
            <a:solidFill>
              <a:srgbClr val="015CA7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E678DDA-1D3F-934A-954E-5A616DE279CC}"/>
              </a:ext>
            </a:extLst>
          </p:cNvPr>
          <p:cNvSpPr/>
          <p:nvPr/>
        </p:nvSpPr>
        <p:spPr>
          <a:xfrm>
            <a:off x="165773" y="1145011"/>
            <a:ext cx="3872827" cy="360000"/>
          </a:xfrm>
          <a:prstGeom prst="rect">
            <a:avLst/>
          </a:prstGeom>
          <a:solidFill>
            <a:srgbClr val="015C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Eurostile" panose="020B0504020202050204" pitchFamily="34" charset="77"/>
              </a:rPr>
              <a:t>EVALUATION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F5518F-F3FF-794D-B188-D24E5B41E914}"/>
              </a:ext>
            </a:extLst>
          </p:cNvPr>
          <p:cNvSpPr/>
          <p:nvPr/>
        </p:nvSpPr>
        <p:spPr>
          <a:xfrm>
            <a:off x="4124326" y="1145011"/>
            <a:ext cx="3960000" cy="360000"/>
          </a:xfrm>
          <a:prstGeom prst="rect">
            <a:avLst/>
          </a:prstGeom>
          <a:solidFill>
            <a:srgbClr val="015C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Eurostile" panose="020B0504020202050204" pitchFamily="34" charset="77"/>
              </a:rPr>
              <a:t>PLANIFICATION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AD165-F320-6846-82B5-0F360E77A75F}"/>
              </a:ext>
            </a:extLst>
          </p:cNvPr>
          <p:cNvSpPr/>
          <p:nvPr/>
        </p:nvSpPr>
        <p:spPr>
          <a:xfrm>
            <a:off x="8203956" y="1145011"/>
            <a:ext cx="3852000" cy="360000"/>
          </a:xfrm>
          <a:prstGeom prst="rect">
            <a:avLst/>
          </a:prstGeom>
          <a:solidFill>
            <a:srgbClr val="015C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Eurostile" panose="020B0504020202050204" pitchFamily="34" charset="77"/>
              </a:rPr>
              <a:t>EXECUTION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2C5E7D5-8B80-4E1D-8AE6-E2F743FC5095}"/>
              </a:ext>
            </a:extLst>
          </p:cNvPr>
          <p:cNvSpPr txBox="1">
            <a:spLocks/>
          </p:cNvSpPr>
          <p:nvPr/>
        </p:nvSpPr>
        <p:spPr>
          <a:xfrm>
            <a:off x="153948" y="257243"/>
            <a:ext cx="12055956" cy="1325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badi MT Condensed Light" panose="020B0306030101010103" pitchFamily="34" charset="77"/>
              </a:rPr>
              <a:t>Quelques</a:t>
            </a:r>
            <a:r>
              <a:rPr lang="en-US" dirty="0">
                <a:latin typeface="Abadi MT Condensed Light" panose="020B0306030101010103" pitchFamily="34" charset="77"/>
              </a:rPr>
              <a:t> questions clients </a:t>
            </a:r>
            <a:r>
              <a:rPr lang="en-US" dirty="0" err="1">
                <a:latin typeface="Abadi MT Condensed Light" panose="020B0306030101010103" pitchFamily="34" charset="77"/>
              </a:rPr>
              <a:t>adressées</a:t>
            </a:r>
            <a:r>
              <a:rPr lang="en-US" dirty="0">
                <a:latin typeface="Abadi MT Condensed Light" panose="020B0306030101010103" pitchFamily="34" charset="77"/>
              </a:rPr>
              <a:t>: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47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0093D-6D7A-4D26-8B8D-C20147F4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248725"/>
            <a:ext cx="11591109" cy="944349"/>
          </a:xfrm>
        </p:spPr>
        <p:txBody>
          <a:bodyPr>
            <a:normAutofit fontScale="90000"/>
          </a:bodyPr>
          <a:lstStyle/>
          <a:p>
            <a:r>
              <a:rPr lang="fr-FR" sz="6600" b="1" dirty="0">
                <a:latin typeface="Abadi MT Condensed Light" panose="020B0306030101010103" pitchFamily="34" charset="77"/>
              </a:rPr>
              <a:t>Le modèle d’intervention </a:t>
            </a:r>
            <a:r>
              <a:rPr lang="fr-FR" sz="6600" b="1" dirty="0" err="1">
                <a:latin typeface="Abadi MT Condensed Light" panose="020B0306030101010103" pitchFamily="34" charset="77"/>
              </a:rPr>
              <a:t>Digispin</a:t>
            </a:r>
            <a:endParaRPr lang="fr-FR" sz="6600" b="1" dirty="0">
              <a:latin typeface="Abadi MT Condensed Light" panose="020B0306030101010103" pitchFamily="34" charset="77"/>
            </a:endParaRPr>
          </a:p>
        </p:txBody>
      </p:sp>
      <p:sp>
        <p:nvSpPr>
          <p:cNvPr id="7" name="5-Point Star 2">
            <a:extLst>
              <a:ext uri="{FF2B5EF4-FFF2-40B4-BE49-F238E27FC236}">
                <a16:creationId xmlns:a16="http://schemas.microsoft.com/office/drawing/2014/main" id="{C6A79D0C-6318-41D0-AB82-52138070D18E}"/>
              </a:ext>
            </a:extLst>
          </p:cNvPr>
          <p:cNvSpPr/>
          <p:nvPr/>
        </p:nvSpPr>
        <p:spPr>
          <a:xfrm>
            <a:off x="10616667" y="2878915"/>
            <a:ext cx="1656000" cy="1548000"/>
          </a:xfrm>
          <a:prstGeom prst="star5">
            <a:avLst/>
          </a:prstGeom>
          <a:solidFill>
            <a:srgbClr val="015C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7CC86157-4761-5D46-B29B-5BDEFE4EE2FC}"/>
              </a:ext>
            </a:extLst>
          </p:cNvPr>
          <p:cNvSpPr/>
          <p:nvPr/>
        </p:nvSpPr>
        <p:spPr>
          <a:xfrm>
            <a:off x="80100" y="2031896"/>
            <a:ext cx="2592000" cy="3852000"/>
          </a:xfrm>
          <a:prstGeom prst="homePlate">
            <a:avLst/>
          </a:prstGeom>
          <a:solidFill>
            <a:srgbClr val="2C3C56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urostile" panose="020B0504020202050204" pitchFamily="34" charset="77"/>
              </a:rPr>
              <a:t>Investigation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07629556-BD80-EB42-8222-0E6D46B85D9F}"/>
              </a:ext>
            </a:extLst>
          </p:cNvPr>
          <p:cNvSpPr/>
          <p:nvPr/>
        </p:nvSpPr>
        <p:spPr>
          <a:xfrm>
            <a:off x="3880265" y="1978914"/>
            <a:ext cx="3198273" cy="3852000"/>
          </a:xfrm>
          <a:prstGeom prst="homePlate">
            <a:avLst/>
          </a:prstGeom>
          <a:solidFill>
            <a:srgbClr val="2C3C56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Eurostile" panose="020B0504020202050204" pitchFamily="34" charset="77"/>
              </a:rPr>
              <a:t>Phasage</a:t>
            </a:r>
            <a:r>
              <a:rPr lang="en-US" sz="2800" dirty="0">
                <a:latin typeface="Eurostile" panose="020B0504020202050204" pitchFamily="34" charset="77"/>
              </a:rPr>
              <a:t>, </a:t>
            </a:r>
            <a:r>
              <a:rPr lang="en-US" sz="2800" dirty="0" err="1">
                <a:latin typeface="Eurostile" panose="020B0504020202050204" pitchFamily="34" charset="77"/>
              </a:rPr>
              <a:t>Calendrier</a:t>
            </a:r>
            <a:r>
              <a:rPr lang="en-US" sz="2800" dirty="0">
                <a:latin typeface="Eurostile" panose="020B0504020202050204" pitchFamily="34" charset="77"/>
              </a:rPr>
              <a:t>, Description des </a:t>
            </a:r>
            <a:r>
              <a:rPr lang="en-US" sz="2800" dirty="0" err="1">
                <a:latin typeface="Eurostile" panose="020B0504020202050204" pitchFamily="34" charset="77"/>
              </a:rPr>
              <a:t>livrables</a:t>
            </a:r>
            <a:endParaRPr lang="en-US" sz="2800" dirty="0">
              <a:latin typeface="Eurostile" panose="020B0504020202050204" pitchFamily="34" charset="77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E8A8919-D36E-FE44-9BF5-6E08BA5F5940}"/>
              </a:ext>
            </a:extLst>
          </p:cNvPr>
          <p:cNvSpPr/>
          <p:nvPr/>
        </p:nvSpPr>
        <p:spPr>
          <a:xfrm>
            <a:off x="8205513" y="1925934"/>
            <a:ext cx="2592000" cy="3852000"/>
          </a:xfrm>
          <a:prstGeom prst="homePlate">
            <a:avLst/>
          </a:prstGeom>
          <a:solidFill>
            <a:srgbClr val="2C3C56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urostile" panose="020B0504020202050204" pitchFamily="34" charset="77"/>
              </a:rPr>
              <a:t>Pilotage de la mise </a:t>
            </a:r>
            <a:r>
              <a:rPr lang="en-US" sz="2800" dirty="0" err="1">
                <a:latin typeface="Eurostile" panose="020B0504020202050204" pitchFamily="34" charset="77"/>
              </a:rPr>
              <a:t>en</a:t>
            </a:r>
            <a:r>
              <a:rPr lang="en-US" sz="2800" dirty="0">
                <a:latin typeface="Eurostile" panose="020B0504020202050204" pitchFamily="34" charset="77"/>
              </a:rPr>
              <a:t> oeuvre</a:t>
            </a:r>
            <a:endParaRPr lang="en-US" sz="2400" dirty="0">
              <a:latin typeface="Eurostile" panose="020B050402020205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E3365-1CE4-9F4A-AB4C-C92773E9A026}"/>
              </a:ext>
            </a:extLst>
          </p:cNvPr>
          <p:cNvSpPr txBox="1"/>
          <p:nvPr/>
        </p:nvSpPr>
        <p:spPr>
          <a:xfrm rot="18192299">
            <a:off x="1840429" y="4230527"/>
            <a:ext cx="2343573" cy="400110"/>
          </a:xfrm>
          <a:prstGeom prst="rect">
            <a:avLst/>
          </a:prstGeom>
          <a:solidFill>
            <a:srgbClr val="015CA7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Eurostile" panose="020B0504020202050204" pitchFamily="34" charset="77"/>
              </a:rPr>
              <a:t>VALIDATION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C7213-8625-564F-BAC1-6B70CBF8D257}"/>
              </a:ext>
            </a:extLst>
          </p:cNvPr>
          <p:cNvSpPr txBox="1"/>
          <p:nvPr/>
        </p:nvSpPr>
        <p:spPr>
          <a:xfrm rot="18389830">
            <a:off x="10827635" y="3480354"/>
            <a:ext cx="131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Eurostile" panose="020B0504020202050204" pitchFamily="34" charset="77"/>
              </a:rPr>
              <a:t>RATING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C822B-2AB8-3548-A223-BC9AA9638D8D}"/>
              </a:ext>
            </a:extLst>
          </p:cNvPr>
          <p:cNvSpPr txBox="1"/>
          <p:nvPr/>
        </p:nvSpPr>
        <p:spPr>
          <a:xfrm rot="18377704">
            <a:off x="5995140" y="4129613"/>
            <a:ext cx="2504484" cy="400110"/>
          </a:xfrm>
          <a:prstGeom prst="rect">
            <a:avLst/>
          </a:prstGeom>
          <a:solidFill>
            <a:srgbClr val="015CA7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Eurostile" panose="020B0504020202050204" pitchFamily="34" charset="77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47856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92432" y="120820"/>
            <a:ext cx="11899567" cy="939771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Partenariats avec des Fournisseurs de Solutions de Transformation Digitale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40" y="1780094"/>
            <a:ext cx="1146411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Fournisseurs de Solutions Logicielles Innovantes et Simples à Mettre en Œuvre</a:t>
            </a:r>
          </a:p>
          <a:p>
            <a:pPr>
              <a:buClr>
                <a:schemeClr val="accent2"/>
              </a:buClr>
            </a:pPr>
            <a:r>
              <a:rPr lang="fr-FR" sz="2800" dirty="0"/>
              <a:t>          </a:t>
            </a:r>
          </a:p>
          <a:p>
            <a:pPr>
              <a:buClr>
                <a:schemeClr val="accent2"/>
              </a:buClr>
            </a:pPr>
            <a:r>
              <a:rPr lang="fr-FR" dirty="0"/>
              <a:t>           </a:t>
            </a:r>
            <a:r>
              <a:rPr lang="fr-FR" sz="2000" dirty="0"/>
              <a:t>- Solutions sélectionnées par </a:t>
            </a:r>
            <a:r>
              <a:rPr lang="fr-FR" sz="2000" dirty="0" err="1"/>
              <a:t>Digispin</a:t>
            </a:r>
            <a:r>
              <a:rPr lang="fr-FR" sz="2000" dirty="0"/>
              <a:t> puis proposables par les Consultants après formation spécifique  </a:t>
            </a:r>
            <a:r>
              <a:rPr lang="fr-FR" dirty="0"/>
              <a:t>    </a:t>
            </a:r>
          </a:p>
          <a:p>
            <a:pPr>
              <a:buClr>
                <a:schemeClr val="accent2"/>
              </a:buClr>
            </a:pPr>
            <a:r>
              <a:rPr lang="fr-FR" dirty="0"/>
              <a:t>  </a:t>
            </a:r>
            <a:endParaRPr lang="fr-FR" sz="2800" dirty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Organismes de financement de projets des PME et ETI et de formation professionnelle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2800" dirty="0"/>
          </a:p>
          <a:p>
            <a:pPr>
              <a:buClr>
                <a:schemeClr val="accent2"/>
              </a:buClr>
            </a:pPr>
            <a:r>
              <a:rPr lang="fr-FR" sz="2000" dirty="0"/>
              <a:t>           - Définition d’offres spécifiques « </a:t>
            </a:r>
            <a:r>
              <a:rPr lang="fr-FR" sz="2000" dirty="0" err="1"/>
              <a:t>Digispin</a:t>
            </a:r>
            <a:r>
              <a:rPr lang="fr-FR" sz="2000" dirty="0"/>
              <a:t> »  proposables par les Consultants </a:t>
            </a:r>
            <a:r>
              <a:rPr lang="fr-FR" sz="2000" dirty="0" err="1"/>
              <a:t>Digispin</a:t>
            </a:r>
            <a:endParaRPr lang="fr-FR" sz="2000" dirty="0"/>
          </a:p>
          <a:p>
            <a:pPr>
              <a:buClr>
                <a:schemeClr val="accent2"/>
              </a:buClr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7532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81636" y="192947"/>
            <a:ext cx="10058400" cy="93977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Nos avantages concurrentiels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6B5CB-0E7C-4F71-ACF0-92A0B901FA85}"/>
              </a:ext>
            </a:extLst>
          </p:cNvPr>
          <p:cNvSpPr/>
          <p:nvPr/>
        </p:nvSpPr>
        <p:spPr>
          <a:xfrm>
            <a:off x="1365530" y="1476898"/>
            <a:ext cx="10622541" cy="820138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Une réelle focalisation sur le conseil en transformation digitale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59CD9-571A-4910-B292-A095A810960E}"/>
              </a:ext>
            </a:extLst>
          </p:cNvPr>
          <p:cNvSpPr/>
          <p:nvPr/>
        </p:nvSpPr>
        <p:spPr>
          <a:xfrm>
            <a:off x="649273" y="1476898"/>
            <a:ext cx="596281" cy="820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54BC3D-EB44-4038-819F-350776A16DAD}"/>
              </a:ext>
            </a:extLst>
          </p:cNvPr>
          <p:cNvSpPr/>
          <p:nvPr/>
        </p:nvSpPr>
        <p:spPr>
          <a:xfrm>
            <a:off x="1365531" y="2417075"/>
            <a:ext cx="10622541" cy="820138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Une approche permettant de combiner la spécificité sectorielle avec les tendances de fond de la transformation digitale</a:t>
            </a:r>
            <a:endParaRPr lang="fr-FR" sz="3200" dirty="0">
              <a:latin typeface="Abadi MT Condensed Light" panose="020B03060301010101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5FC12-CD9C-4F3B-B177-E90F3AC2E049}"/>
              </a:ext>
            </a:extLst>
          </p:cNvPr>
          <p:cNvSpPr/>
          <p:nvPr/>
        </p:nvSpPr>
        <p:spPr>
          <a:xfrm>
            <a:off x="649274" y="2437233"/>
            <a:ext cx="596281" cy="820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1B71-BE68-4BB4-BD8D-D0938DC6A599}"/>
              </a:ext>
            </a:extLst>
          </p:cNvPr>
          <p:cNvSpPr/>
          <p:nvPr/>
        </p:nvSpPr>
        <p:spPr>
          <a:xfrm>
            <a:off x="1397956" y="3401381"/>
            <a:ext cx="10622541" cy="820138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Des consultants certifiés et partageant la charte </a:t>
            </a:r>
            <a:r>
              <a:rPr lang="fr-FR" sz="3200" dirty="0" err="1"/>
              <a:t>Digispin</a:t>
            </a:r>
            <a:endParaRPr lang="fr-FR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55FE7-D88C-4D0A-9031-FEF6D5D1EC6A}"/>
              </a:ext>
            </a:extLst>
          </p:cNvPr>
          <p:cNvSpPr/>
          <p:nvPr/>
        </p:nvSpPr>
        <p:spPr>
          <a:xfrm>
            <a:off x="649274" y="3395026"/>
            <a:ext cx="596281" cy="820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F4447-DFA8-4DA5-88BF-A5AC4D1A5ACA}"/>
              </a:ext>
            </a:extLst>
          </p:cNvPr>
          <p:cNvSpPr/>
          <p:nvPr/>
        </p:nvSpPr>
        <p:spPr>
          <a:xfrm>
            <a:off x="1397957" y="4309932"/>
            <a:ext cx="10622541" cy="820138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/>
          </a:p>
          <a:p>
            <a:r>
              <a:rPr lang="fr-FR" sz="3200" dirty="0"/>
              <a:t>Une plateforme moderne disponible 24x7</a:t>
            </a:r>
          </a:p>
          <a:p>
            <a:endParaRPr lang="fr-FR" sz="3200" dirty="0">
              <a:latin typeface="Abadi MT Condensed Light" panose="020B0306030101010103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A5D62-9520-44ED-B444-14EE1399D029}"/>
              </a:ext>
            </a:extLst>
          </p:cNvPr>
          <p:cNvSpPr/>
          <p:nvPr/>
        </p:nvSpPr>
        <p:spPr>
          <a:xfrm>
            <a:off x="649275" y="4304316"/>
            <a:ext cx="596281" cy="820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70AB0-AB61-489D-85FA-09DE03153C45}"/>
              </a:ext>
            </a:extLst>
          </p:cNvPr>
          <p:cNvSpPr/>
          <p:nvPr/>
        </p:nvSpPr>
        <p:spPr>
          <a:xfrm>
            <a:off x="1404616" y="5262109"/>
            <a:ext cx="10622541" cy="820138"/>
          </a:xfrm>
          <a:prstGeom prst="rect">
            <a:avLst/>
          </a:prstGeom>
          <a:solidFill>
            <a:srgbClr val="121D31">
              <a:alpha val="70000"/>
            </a:srgb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Des partenariats avec des offreurs de solution innovantes et de financement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CCA87A-6E50-4C8C-8ADB-CED2AFDE190C}"/>
              </a:ext>
            </a:extLst>
          </p:cNvPr>
          <p:cNvSpPr/>
          <p:nvPr/>
        </p:nvSpPr>
        <p:spPr>
          <a:xfrm>
            <a:off x="649275" y="5262109"/>
            <a:ext cx="596281" cy="820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7596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6C55-D169-6C4F-9903-35C923323E87}"/>
              </a:ext>
            </a:extLst>
          </p:cNvPr>
          <p:cNvSpPr/>
          <p:nvPr/>
        </p:nvSpPr>
        <p:spPr>
          <a:xfrm>
            <a:off x="10014037" y="0"/>
            <a:ext cx="2177963" cy="6333688"/>
          </a:xfrm>
          <a:prstGeom prst="rect">
            <a:avLst/>
          </a:prstGeom>
          <a:solidFill>
            <a:srgbClr val="4472C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BAF69-1A0F-4DFB-AA4F-A6DBCA3A7C41}"/>
              </a:ext>
            </a:extLst>
          </p:cNvPr>
          <p:cNvSpPr/>
          <p:nvPr/>
        </p:nvSpPr>
        <p:spPr>
          <a:xfrm>
            <a:off x="2927305" y="1561937"/>
            <a:ext cx="7011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Pilotage et Transformation d’ 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Activités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et d’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Equipes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de 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Consulting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très importantes ( Motorola Global Services WW , Nokia Consulting and System </a:t>
            </a:r>
            <a:r>
              <a:rPr lang="fr-FR" sz="2400" dirty="0" err="1">
                <a:latin typeface="Abadi MT Condensed Light" panose="020B0306030101010103" pitchFamily="34" charset="77"/>
                <a:cs typeface="Eurostile"/>
              </a:rPr>
              <a:t>Integration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WW, HP Consulting EMEA)</a:t>
            </a:r>
          </a:p>
          <a:p>
            <a:pPr marL="457200" indent="-45720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Conseiller et Sponsor engagé de 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startups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en plein essor (</a:t>
            </a:r>
            <a:r>
              <a:rPr lang="fr-FR" sz="2400" dirty="0" err="1">
                <a:latin typeface="Abadi MT Condensed Light" panose="020B0306030101010103" pitchFamily="34" charset="77"/>
                <a:cs typeface="Eurostile"/>
              </a:rPr>
              <a:t>Quantcube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, </a:t>
            </a:r>
            <a:r>
              <a:rPr lang="fr-FR" sz="2400" dirty="0" err="1">
                <a:latin typeface="Abadi MT Condensed Light" panose="020B0306030101010103" pitchFamily="34" charset="77"/>
                <a:cs typeface="Eurostile"/>
              </a:rPr>
              <a:t>AddWorking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)</a:t>
            </a:r>
          </a:p>
          <a:p>
            <a:pPr marL="457200" indent="-45720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30+ Années d’</a:t>
            </a:r>
            <a:r>
              <a:rPr lang="fr-FR" sz="2400" b="1" dirty="0" err="1">
                <a:latin typeface="Abadi MT Condensed Light" panose="020B0306030101010103" pitchFamily="34" charset="77"/>
                <a:cs typeface="Eurostile"/>
              </a:rPr>
              <a:t>experience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 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de 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Direction Générale 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dans des Entreprises IT et </a:t>
            </a:r>
            <a:r>
              <a:rPr lang="fr-FR" sz="2400" dirty="0" err="1">
                <a:latin typeface="Abadi MT Condensed Light" panose="020B0306030101010103" pitchFamily="34" charset="77"/>
                <a:cs typeface="Eurostile"/>
              </a:rPr>
              <a:t>Telco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,incluant des PME innovantes et 15+ Années hors de France  ( UK, US, Scandinavie, Benelux)</a:t>
            </a:r>
          </a:p>
          <a:p>
            <a:pPr marL="457200" indent="-45720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Expertise dans tous les aspects de </a:t>
            </a:r>
            <a:r>
              <a:rPr lang="fr-FR" sz="2400" b="1" dirty="0" err="1">
                <a:latin typeface="Abadi MT Condensed Light" panose="020B0306030101010103" pitchFamily="34" charset="77"/>
                <a:cs typeface="Eurostile"/>
              </a:rPr>
              <a:t>strategies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</a:t>
            </a:r>
            <a:r>
              <a:rPr lang="fr-FR" sz="2400" b="1" dirty="0">
                <a:latin typeface="Abadi MT Condensed Light" panose="020B0306030101010103" pitchFamily="34" charset="77"/>
                <a:cs typeface="Eurostile"/>
              </a:rPr>
              <a:t>digitales</a:t>
            </a:r>
            <a:r>
              <a:rPr lang="fr-FR" sz="2400" dirty="0">
                <a:latin typeface="Abadi MT Condensed Light" panose="020B0306030101010103" pitchFamily="34" charset="77"/>
                <a:cs typeface="Eurostile"/>
              </a:rPr>
              <a:t> dans les secteurs Public et Concurrentiel</a:t>
            </a:r>
            <a:endParaRPr lang="fr-FR" sz="3200" dirty="0">
              <a:solidFill>
                <a:prstClr val="white"/>
              </a:solidFill>
              <a:latin typeface="Abadi MT Condensed Light" panose="020B0306030101010103" pitchFamily="34" charset="77"/>
              <a:cs typeface="Eurostile"/>
            </a:endParaRPr>
          </a:p>
          <a:p>
            <a:pPr marL="457200" indent="-45720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badi MT Condensed Light" panose="020B0306030101010103" pitchFamily="34" charset="77"/>
              <a:cs typeface="Eurostile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794CA9-DE40-45F9-94B1-62D358965C8D}"/>
              </a:ext>
            </a:extLst>
          </p:cNvPr>
          <p:cNvSpPr txBox="1"/>
          <p:nvPr/>
        </p:nvSpPr>
        <p:spPr>
          <a:xfrm>
            <a:off x="3131979" y="264552"/>
            <a:ext cx="568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6000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Eurostile"/>
              </a:rPr>
              <a:t>Eric Pradier</a:t>
            </a:r>
          </a:p>
        </p:txBody>
      </p:sp>
      <p:pic>
        <p:nvPicPr>
          <p:cNvPr id="14" name="Picture 2" descr="https://s1.qwant.com/thumbr/0x0/8/4/1860d80ce9285aff0dd12e33be3c62/b_1_q_0_p_0.jpg?u=https%3A%2F%2Fwww.hpe.com%2Fetc%2Fdesigns%2Fhpeweb%2Flogo.jpg&amp;q=0&amp;b=1&amp;p=0&amp;a=1">
            <a:extLst>
              <a:ext uri="{FF2B5EF4-FFF2-40B4-BE49-F238E27FC236}">
                <a16:creationId xmlns:a16="http://schemas.microsoft.com/office/drawing/2014/main" id="{506465DB-12EC-452F-A2D7-82ECF9154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30550" r="6451" b="29127"/>
          <a:stretch/>
        </p:blipFill>
        <p:spPr bwMode="auto">
          <a:xfrm>
            <a:off x="10422925" y="2152180"/>
            <a:ext cx="1321566" cy="4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9C3C032-BCF4-4CD2-8169-658708B39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6" y="582608"/>
            <a:ext cx="1890472" cy="236768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 16" descr="Capture d’écran 2018-06-14 à 17.22.22.png">
            <a:hlinkClick r:id="rId5"/>
            <a:extLst>
              <a:ext uri="{FF2B5EF4-FFF2-40B4-BE49-F238E27FC236}">
                <a16:creationId xmlns:a16="http://schemas.microsoft.com/office/drawing/2014/main" id="{7C553D87-29D9-4D45-981C-2D11C5E4C9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" b="7480"/>
          <a:stretch/>
        </p:blipFill>
        <p:spPr>
          <a:xfrm>
            <a:off x="1704766" y="2431280"/>
            <a:ext cx="614400" cy="594394"/>
          </a:xfrm>
          <a:prstGeom prst="ellipse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7ACD6B6-A63C-47E8-96D3-585F3F3D3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08" y="3777319"/>
            <a:ext cx="2555511" cy="1888544"/>
          </a:xfrm>
          <a:prstGeom prst="rect">
            <a:avLst/>
          </a:prstGeom>
        </p:spPr>
      </p:pic>
      <p:pic>
        <p:nvPicPr>
          <p:cNvPr id="22" name="Picture 4" descr="Nokia Siemens Networks Logo Vector">
            <a:extLst>
              <a:ext uri="{FF2B5EF4-FFF2-40B4-BE49-F238E27FC236}">
                <a16:creationId xmlns:a16="http://schemas.microsoft.com/office/drawing/2014/main" id="{5A32DA29-F091-4CD7-BF48-4CE305C2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266" y="3094081"/>
            <a:ext cx="972000" cy="4638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6" descr="RÃ©sultat de recherche d'images pour &quot;logo motorola&quot;">
            <a:extLst>
              <a:ext uri="{FF2B5EF4-FFF2-40B4-BE49-F238E27FC236}">
                <a16:creationId xmlns:a16="http://schemas.microsoft.com/office/drawing/2014/main" id="{671CD47F-D9E6-4630-AA66-56EBFEB2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26" y="4050251"/>
            <a:ext cx="1143281" cy="4992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8" descr="Fichier:Bull Computer logo.svg">
            <a:extLst>
              <a:ext uri="{FF2B5EF4-FFF2-40B4-BE49-F238E27FC236}">
                <a16:creationId xmlns:a16="http://schemas.microsoft.com/office/drawing/2014/main" id="{8981CBF3-C8F4-435C-A735-AB4534F8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76" y="4884002"/>
            <a:ext cx="818182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3287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04025" y="1420185"/>
            <a:ext cx="715294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300" b="1" dirty="0">
                <a:latin typeface="Abadi MT Condensed Light" panose="020B0306030101010103" pitchFamily="34" charset="77"/>
                <a:cs typeface="Eurostile"/>
              </a:rPr>
              <a:t>30+ années </a:t>
            </a: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d’</a:t>
            </a:r>
            <a:r>
              <a:rPr lang="fr-FR" sz="2300" dirty="0" err="1">
                <a:latin typeface="Abadi MT Condensed Light" panose="020B0306030101010103" pitchFamily="34" charset="77"/>
                <a:cs typeface="Eurostile"/>
              </a:rPr>
              <a:t>experience</a:t>
            </a: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 dans des rôles commerciaux ou de direction générale au niveau Européen dans le secteur IT, incluant Vente à distance, partenariats stratégiques, planification opérationnelle et développement des équipes</a:t>
            </a:r>
          </a:p>
          <a:p>
            <a:pPr marL="179388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300" b="1" dirty="0">
                <a:latin typeface="Abadi MT Condensed Light" panose="020B0306030101010103" pitchFamily="34" charset="77"/>
                <a:cs typeface="Eurostile"/>
              </a:rPr>
              <a:t>Mise en place et Pilotage  </a:t>
            </a: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d’équipes commerciales importantes, avec responsabilité direct de plus de 800 Commerciaux en charge de 1 B$ de ventes</a:t>
            </a:r>
          </a:p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300" b="1" dirty="0">
                <a:latin typeface="Abadi MT Condensed Light" panose="020B0306030101010103" pitchFamily="34" charset="77"/>
                <a:cs typeface="Eurostile"/>
              </a:rPr>
              <a:t>Expertise</a:t>
            </a: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 dans tous les aspects de Stratégie Commerciale et Marché</a:t>
            </a:r>
            <a:endParaRPr lang="fr-FR" sz="2300" b="1" dirty="0">
              <a:latin typeface="Abadi MT Condensed Light" panose="020B0306030101010103" pitchFamily="34" charset="77"/>
              <a:cs typeface="Eurostile"/>
            </a:endParaRPr>
          </a:p>
          <a:p>
            <a:pPr marL="179388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A lancé avec succès  une activité de </a:t>
            </a:r>
            <a:r>
              <a:rPr lang="fr-FR" sz="2300" b="1" dirty="0">
                <a:latin typeface="Abadi MT Condensed Light" panose="020B0306030101010103" pitchFamily="34" charset="77"/>
                <a:cs typeface="Eurostile"/>
              </a:rPr>
              <a:t>Conseil en transformation digitale </a:t>
            </a: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des ventes et du marketing B2B</a:t>
            </a:r>
            <a:endParaRPr lang="fr-FR" sz="2300" b="1" dirty="0">
              <a:latin typeface="Abadi MT Condensed Light" panose="020B0306030101010103" pitchFamily="34" charset="77"/>
              <a:cs typeface="Eurostile"/>
            </a:endParaRPr>
          </a:p>
          <a:p>
            <a:pPr marL="179388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Abadi MT Condensed Light" panose="020B0306030101010103" pitchFamily="34" charset="77"/>
                <a:cs typeface="Eurostile"/>
              </a:rPr>
              <a:t>Diplômée d’un Doctorat en Management de Dauphine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26612" y="109928"/>
            <a:ext cx="626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accent2"/>
                </a:solidFill>
                <a:latin typeface="Abadi MT Condensed Light" panose="020B0306030101010103" pitchFamily="34" charset="77"/>
                <a:cs typeface="Eurostile"/>
              </a:rPr>
              <a:t>Alice </a:t>
            </a:r>
            <a:r>
              <a:rPr lang="fr-FR" sz="7200" b="1" dirty="0" err="1">
                <a:solidFill>
                  <a:schemeClr val="accent2"/>
                </a:solidFill>
                <a:latin typeface="Abadi MT Condensed Light" panose="020B0306030101010103" pitchFamily="34" charset="77"/>
                <a:cs typeface="Eurostile"/>
              </a:rPr>
              <a:t>Coatalem</a:t>
            </a:r>
            <a:endParaRPr lang="fr-FR" sz="7200" b="1" dirty="0">
              <a:solidFill>
                <a:schemeClr val="accent2"/>
              </a:solidFill>
              <a:latin typeface="Abadi MT Condensed Light" panose="020B0306030101010103" pitchFamily="34" charset="77"/>
              <a:cs typeface="Eurostil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D6C55-D169-6C4F-9903-35C923323E87}"/>
              </a:ext>
            </a:extLst>
          </p:cNvPr>
          <p:cNvSpPr/>
          <p:nvPr/>
        </p:nvSpPr>
        <p:spPr>
          <a:xfrm>
            <a:off x="10014037" y="0"/>
            <a:ext cx="2177963" cy="6333688"/>
          </a:xfrm>
          <a:prstGeom prst="rect">
            <a:avLst/>
          </a:prstGeom>
          <a:solidFill>
            <a:srgbClr val="4472C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Image 20" descr="Capture d’écran 2018-06-14 à 17.24.47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40" y="4045655"/>
            <a:ext cx="1747277" cy="13655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9" name="Picture 4" descr="https://s2.qwant.com/thumbr/0x0/f/5/05b5c0fe1c5d83cb57ed772e515e2d/b_1_q_0_p_0.jpg?u=http%3A%2F%2Fwww.trashedgraphics.com%2Fwp-content%2Fuploads%2F2015%2F02%2Fhp_logo.jpg&amp;q=0&amp;b=1&amp;p=0&amp;a=1">
            <a:extLst>
              <a:ext uri="{FF2B5EF4-FFF2-40B4-BE49-F238E27FC236}">
                <a16:creationId xmlns:a16="http://schemas.microsoft.com/office/drawing/2014/main" id="{F16F70BB-3EA0-0B41-9B85-712ADFB4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9768" y="5179326"/>
            <a:ext cx="716692" cy="46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1.qwant.com/thumbr/0x0/8/4/1860d80ce9285aff0dd12e33be3c62/b_1_q_0_p_0.jpg?u=https%3A%2F%2Fwww.hpe.com%2Fetc%2Fdesigns%2Fhpeweb%2Flogo.jpg&amp;q=0&amp;b=1&amp;p=0&amp;a=1">
            <a:extLst>
              <a:ext uri="{FF2B5EF4-FFF2-40B4-BE49-F238E27FC236}">
                <a16:creationId xmlns:a16="http://schemas.microsoft.com/office/drawing/2014/main" id="{9F4EBB7E-2351-C249-AB4A-8D18EEF85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2726" y="3747860"/>
            <a:ext cx="1441963" cy="595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AE14AD8B-8F76-4E63-8FE7-E7F957060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6334" y="2536302"/>
            <a:ext cx="863212" cy="447729"/>
          </a:xfrm>
          <a:prstGeom prst="rect">
            <a:avLst/>
          </a:prstGeom>
        </p:spPr>
      </p:pic>
      <p:pic>
        <p:nvPicPr>
          <p:cNvPr id="4" name="Image 3" descr="Une image contenant personne, habits, complet, femme&#10;&#10;Description générée avec un niveau de confiance très élevé">
            <a:extLst>
              <a:ext uri="{FF2B5EF4-FFF2-40B4-BE49-F238E27FC236}">
                <a16:creationId xmlns:a16="http://schemas.microsoft.com/office/drawing/2014/main" id="{31269D51-3CBA-4EE0-97C1-8819DE22A1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38" t="-147" r="15650" b="34269"/>
          <a:stretch/>
        </p:blipFill>
        <p:spPr>
          <a:xfrm>
            <a:off x="378597" y="582429"/>
            <a:ext cx="2124352" cy="250939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 19" descr="Capture d’écran 2018-06-14 à 17.22.22.png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033" y="2557590"/>
            <a:ext cx="318360" cy="307994"/>
          </a:xfrm>
          <a:prstGeom prst="ellipse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6636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215" y="906850"/>
            <a:ext cx="73739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large communauté de consultants en transformation digitale en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Accompagnée dans son développement professionnel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Au cœur du réacteur de la transformation digitale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Reconnue pour son approche pragmatique, rapide et efficace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Au service de la transformation digitale des petites et moyennes entreprises et démocratisant  leur accès au Conseil en stratégie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pic>
        <p:nvPicPr>
          <p:cNvPr id="5" name="Image 4" descr="Une image contenant arts de la table, graphiques vectoriels&#10;&#10;Description générée automatiquement">
            <a:extLst>
              <a:ext uri="{FF2B5EF4-FFF2-40B4-BE49-F238E27FC236}">
                <a16:creationId xmlns:a16="http://schemas.microsoft.com/office/drawing/2014/main" id="{77D16564-2B04-4967-8CA8-C99D22F70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" y="2637868"/>
            <a:ext cx="2023944" cy="1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EA0D63-2599-465F-9EFA-872D9BDC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9F6-61C5-204E-81ED-7FCCFE8A4F0E}" type="slidenum">
              <a:rPr lang="fr-FR" smtClean="0"/>
              <a:t>2</a:t>
            </a:fld>
            <a:endParaRPr lang="fr-FR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7429782-569B-47EF-A4D4-13EDA54B6409}"/>
              </a:ext>
            </a:extLst>
          </p:cNvPr>
          <p:cNvSpPr txBox="1"/>
          <p:nvPr/>
        </p:nvSpPr>
        <p:spPr>
          <a:xfrm>
            <a:off x="520385" y="2555744"/>
            <a:ext cx="5176856" cy="2308324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Companies with the most mature digital transformation grow </a:t>
            </a:r>
            <a:r>
              <a:rPr lang="en-US" b="1" dirty="0">
                <a:solidFill>
                  <a:srgbClr val="D95E13"/>
                </a:solidFill>
              </a:rPr>
              <a:t>6X</a:t>
            </a:r>
            <a:r>
              <a:rPr lang="en-US" dirty="0">
                <a:solidFill>
                  <a:srgbClr val="D95E13"/>
                </a:solidFill>
              </a:rPr>
              <a:t> </a:t>
            </a:r>
            <a:r>
              <a:rPr lang="en-US" dirty="0"/>
              <a:t>faster.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BA725AC-1700-4EED-8568-814A08476827}"/>
              </a:ext>
            </a:extLst>
          </p:cNvPr>
          <p:cNvSpPr txBox="1"/>
          <p:nvPr/>
        </p:nvSpPr>
        <p:spPr>
          <a:xfrm rot="10800000" flipV="1">
            <a:off x="457199" y="5607624"/>
            <a:ext cx="509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badi MT Condensed Light"/>
                <a:cs typeface="Abadi MT Condensed Light"/>
              </a:rPr>
              <a:t>Roland Berger </a:t>
            </a:r>
            <a:r>
              <a:rPr lang="fr-FR" sz="2000" dirty="0" err="1">
                <a:latin typeface="Abadi MT Condensed Light"/>
                <a:cs typeface="Abadi MT Condensed Light"/>
              </a:rPr>
              <a:t>Research</a:t>
            </a:r>
            <a:r>
              <a:rPr lang="fr-FR" sz="2000" dirty="0">
                <a:latin typeface="Abadi MT Condensed Light"/>
                <a:cs typeface="Abadi MT Condensed Light"/>
              </a:rPr>
              <a:t> – L’aventure numérique, une chance pour la France 2014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C33A4469-4CDE-44C3-A98C-E3F71C67434C}"/>
              </a:ext>
            </a:extLst>
          </p:cNvPr>
          <p:cNvSpPr txBox="1">
            <a:spLocks/>
          </p:cNvSpPr>
          <p:nvPr/>
        </p:nvSpPr>
        <p:spPr>
          <a:xfrm>
            <a:off x="6537968" y="1494451"/>
            <a:ext cx="5362574" cy="443091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rgbClr val="015C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At least </a:t>
            </a:r>
            <a:r>
              <a:rPr lang="en-GB" b="1" dirty="0">
                <a:solidFill>
                  <a:srgbClr val="D95E13"/>
                </a:solidFill>
              </a:rPr>
              <a:t>40%</a:t>
            </a:r>
            <a:r>
              <a:rPr lang="en-GB" dirty="0"/>
              <a:t> of all businesses will die in the next 10 years… if they don’t figure out how to change their entire company to accommodate new technologies.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D2E5F-5178-4C4A-B1A3-96DA6E9687CF}"/>
              </a:ext>
            </a:extLst>
          </p:cNvPr>
          <p:cNvSpPr/>
          <p:nvPr/>
        </p:nvSpPr>
        <p:spPr>
          <a:xfrm>
            <a:off x="6762865" y="5915400"/>
            <a:ext cx="4695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Abadi MT Condensed Light" panose="020B0306030101010103"/>
                <a:cs typeface="Eurostile"/>
              </a:rPr>
              <a:t>John Chambers, </a:t>
            </a:r>
            <a:r>
              <a:rPr lang="fr-FR" sz="2000" dirty="0" err="1">
                <a:latin typeface="Abadi MT Condensed Light" panose="020B0306030101010103"/>
                <a:cs typeface="Eurostile"/>
              </a:rPr>
              <a:t>Executive</a:t>
            </a:r>
            <a:r>
              <a:rPr lang="fr-FR" sz="2000" dirty="0">
                <a:latin typeface="Abadi MT Condensed Light" panose="020B0306030101010103"/>
                <a:cs typeface="Eurostile"/>
              </a:rPr>
              <a:t> Chairman, CISCO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195B99-4458-4135-890E-8AEA662B3261}"/>
              </a:ext>
            </a:extLst>
          </p:cNvPr>
          <p:cNvSpPr txBox="1"/>
          <p:nvPr/>
        </p:nvSpPr>
        <p:spPr>
          <a:xfrm>
            <a:off x="457199" y="224800"/>
            <a:ext cx="11171208" cy="830997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180975">
              <a:defRPr sz="6000" b="1">
                <a:solidFill>
                  <a:srgbClr val="279D97"/>
                </a:solidFill>
                <a:latin typeface="Abadi MT Condensed Light" panose="020B0306030101010103" pitchFamily="34" charset="77"/>
                <a:cs typeface="Eurostile"/>
              </a:defRPr>
            </a:lvl1pPr>
          </a:lstStyle>
          <a:p>
            <a:r>
              <a:rPr lang="fr-FR" sz="4800" dirty="0">
                <a:solidFill>
                  <a:schemeClr val="tx1"/>
                </a:solidFill>
              </a:rPr>
              <a:t>L’impératif</a:t>
            </a:r>
            <a:r>
              <a:rPr lang="en-US" sz="4800" dirty="0">
                <a:solidFill>
                  <a:schemeClr val="tx1"/>
                </a:solidFill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47104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7C7D3F-F59F-4240-9A4D-4E0E7648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9F6-61C5-204E-81ED-7FCCFE8A4F0E}" type="slidenum">
              <a:rPr lang="fr-FR" smtClean="0"/>
              <a:t>3</a:t>
            </a:fld>
            <a:endParaRPr lang="fr-FR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881A5D9-C795-4D91-837D-E39487050022}"/>
              </a:ext>
            </a:extLst>
          </p:cNvPr>
          <p:cNvSpPr txBox="1"/>
          <p:nvPr/>
        </p:nvSpPr>
        <p:spPr>
          <a:xfrm>
            <a:off x="727362" y="137499"/>
            <a:ext cx="309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Abadi MT Condensed Light" panose="020B0306030101010103" pitchFamily="34" charset="77"/>
              </a:rPr>
              <a:t>55</a:t>
            </a:r>
            <a:r>
              <a:rPr lang="en-US" sz="8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%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A43BEA8-1483-40FD-A4FD-CE74BEDC3F71}"/>
              </a:ext>
            </a:extLst>
          </p:cNvPr>
          <p:cNvSpPr txBox="1"/>
          <p:nvPr/>
        </p:nvSpPr>
        <p:spPr>
          <a:xfrm>
            <a:off x="7086602" y="137499"/>
            <a:ext cx="3870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D95E13"/>
                </a:solidFill>
                <a:latin typeface="Abadi MT Condensed Light" panose="020B0306030101010103" pitchFamily="34" charset="77"/>
              </a:rPr>
              <a:t>63%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D1FB4-FEB4-48C0-A335-198E31EF067A}"/>
              </a:ext>
            </a:extLst>
          </p:cNvPr>
          <p:cNvSpPr/>
          <p:nvPr/>
        </p:nvSpPr>
        <p:spPr>
          <a:xfrm>
            <a:off x="712671" y="1655960"/>
            <a:ext cx="5383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badi MT Condensed Light" panose="020B0306030101010103" pitchFamily="34" charset="77"/>
                <a:ea typeface="Calibri"/>
                <a:cs typeface="Calibri"/>
                <a:sym typeface="Calibri"/>
              </a:rPr>
              <a:t>Des PME et ETI ont une vision de la transformation digitale de leur entreprise</a:t>
            </a:r>
            <a:endParaRPr lang="fr-FR" sz="3200" dirty="0">
              <a:latin typeface="Abadi MT Condensed Light" panose="020B03060301010101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7AF6E-562A-4266-AA12-18886A44CA45}"/>
              </a:ext>
            </a:extLst>
          </p:cNvPr>
          <p:cNvSpPr/>
          <p:nvPr/>
        </p:nvSpPr>
        <p:spPr>
          <a:xfrm>
            <a:off x="7086602" y="1655960"/>
            <a:ext cx="4989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badi MT Condensed Light" panose="020B0306030101010103" pitchFamily="34" charset="77"/>
                <a:ea typeface="Calibri"/>
                <a:cs typeface="Calibri"/>
                <a:sym typeface="Calibri"/>
              </a:rPr>
              <a:t>N’ont pas établi de plan de leur transformation digitale</a:t>
            </a:r>
            <a:endParaRPr lang="fr-FR" sz="3200" dirty="0">
              <a:latin typeface="Abadi MT Condensed Light" panose="020B03060301010101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4F8367-304B-43A4-94A1-6BF4DE74C9DF}"/>
              </a:ext>
            </a:extLst>
          </p:cNvPr>
          <p:cNvSpPr/>
          <p:nvPr/>
        </p:nvSpPr>
        <p:spPr>
          <a:xfrm>
            <a:off x="727362" y="6506633"/>
            <a:ext cx="10631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Bpifrance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Lab  “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Histoire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d’incomprehension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” ,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enquêtes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portant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sur 1800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dirigeants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of de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sociétés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au CA </a:t>
            </a:r>
            <a:r>
              <a:rPr lang="en-US" sz="1400" dirty="0" err="1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compris</a:t>
            </a:r>
            <a:r>
              <a:rPr lang="en-US" sz="1400" dirty="0">
                <a:solidFill>
                  <a:schemeClr val="bg1"/>
                </a:solidFill>
                <a:latin typeface="Abadi MT Condensed Light"/>
                <a:ea typeface="Calibri"/>
                <a:cs typeface="Abadi MT Condensed Light"/>
                <a:sym typeface="Calibri"/>
              </a:rPr>
              <a:t> entre  2M and 1.5B EUR</a:t>
            </a:r>
            <a:endParaRPr lang="en-US" sz="1400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4093233-5E96-4C92-BC3A-BD3657A26632}"/>
              </a:ext>
            </a:extLst>
          </p:cNvPr>
          <p:cNvCxnSpPr/>
          <p:nvPr/>
        </p:nvCxnSpPr>
        <p:spPr>
          <a:xfrm>
            <a:off x="6096000" y="537882"/>
            <a:ext cx="0" cy="558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8714D818-F1D2-46CD-AB37-3997ED6FA0A5}"/>
              </a:ext>
            </a:extLst>
          </p:cNvPr>
          <p:cNvCxnSpPr>
            <a:cxnSpLocks/>
          </p:cNvCxnSpPr>
          <p:nvPr/>
        </p:nvCxnSpPr>
        <p:spPr>
          <a:xfrm>
            <a:off x="866588" y="3581400"/>
            <a:ext cx="1083704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18489-1CCA-4C6D-93FD-F8D38CD125DD}"/>
              </a:ext>
            </a:extLst>
          </p:cNvPr>
          <p:cNvSpPr/>
          <p:nvPr/>
        </p:nvSpPr>
        <p:spPr>
          <a:xfrm>
            <a:off x="727362" y="3581399"/>
            <a:ext cx="21515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D95E13"/>
                </a:solidFill>
                <a:latin typeface="Abadi MT Condensed Light" panose="020B0306030101010103" pitchFamily="34" charset="77"/>
              </a:rPr>
              <a:t>69%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D6FCC-AC93-42BC-BF53-19A611F4AA79}"/>
              </a:ext>
            </a:extLst>
          </p:cNvPr>
          <p:cNvSpPr/>
          <p:nvPr/>
        </p:nvSpPr>
        <p:spPr>
          <a:xfrm>
            <a:off x="6981731" y="3581399"/>
            <a:ext cx="20778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D95E13"/>
                </a:solidFill>
                <a:latin typeface="Abadi MT Condensed Light" panose="020B0306030101010103" pitchFamily="34" charset="77"/>
              </a:rPr>
              <a:t>61</a:t>
            </a:r>
            <a:r>
              <a:rPr lang="en-US" sz="8000" b="1" dirty="0">
                <a:solidFill>
                  <a:srgbClr val="D95E13"/>
                </a:solidFill>
                <a:latin typeface="Abadi MT Condensed Light" panose="020B0306030101010103" pitchFamily="34" charset="77"/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9DD59-9E71-44CF-B999-48BA6C0B3297}"/>
              </a:ext>
            </a:extLst>
          </p:cNvPr>
          <p:cNvSpPr/>
          <p:nvPr/>
        </p:nvSpPr>
        <p:spPr>
          <a:xfrm>
            <a:off x="712670" y="4723302"/>
            <a:ext cx="4618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badi MT Condensed Light" panose="020B0306030101010103" pitchFamily="34" charset="77"/>
                <a:cs typeface="Calibri"/>
                <a:sym typeface="Calibri"/>
              </a:rPr>
              <a:t>Ne vendent PAS en ligne</a:t>
            </a:r>
            <a:endParaRPr lang="fr-FR" sz="3200" dirty="0">
              <a:latin typeface="Abadi MT Condensed Light" panose="020B03060301010101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40D08-69B4-479C-A931-C1556C959837}"/>
              </a:ext>
            </a:extLst>
          </p:cNvPr>
          <p:cNvSpPr/>
          <p:nvPr/>
        </p:nvSpPr>
        <p:spPr>
          <a:xfrm>
            <a:off x="7086601" y="4723302"/>
            <a:ext cx="4800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badi MT Condensed Light" panose="020B0306030101010103" pitchFamily="34" charset="77"/>
                <a:ea typeface="Calibri"/>
                <a:cs typeface="Calibri"/>
                <a:sym typeface="Calibri"/>
              </a:rPr>
              <a:t>Ne se sont pas fortement engagées dans la gestion et l’exploitation des données</a:t>
            </a:r>
            <a:endParaRPr lang="fr-FR" sz="32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148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13866" y="1741745"/>
            <a:ext cx="10514541" cy="1080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La révolution numérique est une réalité, les entreprises doivent agir dès maintenant et ont besoin d’assistance.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3864" y="3087682"/>
            <a:ext cx="10514543" cy="1210774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Le moteur de la transformation digitale est d’offrir une meilleure expérience aux clients, salariés, ou partenaires.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3864" y="4555222"/>
            <a:ext cx="10574927" cy="1586929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latin typeface="Abadi MT Condensed Light" panose="020B0306030101010103" pitchFamily="34" charset="77"/>
              </a:rPr>
              <a:t>La transformation digitale est une opportunité exceptionnelle de développer et accélérer de nouveaux business </a:t>
            </a:r>
            <a:r>
              <a:rPr lang="fr-FR" sz="3200" dirty="0" err="1">
                <a:latin typeface="Abadi MT Condensed Light" panose="020B0306030101010103" pitchFamily="34" charset="77"/>
              </a:rPr>
              <a:t>models</a:t>
            </a:r>
            <a:r>
              <a:rPr lang="fr-FR" sz="3200" dirty="0">
                <a:latin typeface="Abadi MT Condensed Light" panose="020B0306030101010103" pitchFamily="34" charset="77"/>
              </a:rPr>
              <a:t> à forte croissance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57199" y="228853"/>
            <a:ext cx="11171208" cy="830997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180975">
              <a:defRPr sz="6000" b="1">
                <a:solidFill>
                  <a:srgbClr val="279D97"/>
                </a:solidFill>
                <a:latin typeface="Abadi MT Condensed Light" panose="020B0306030101010103" pitchFamily="34" charset="77"/>
                <a:cs typeface="Eurostile"/>
              </a:defRPr>
            </a:lvl1pPr>
          </a:lstStyle>
          <a:p>
            <a:r>
              <a:rPr lang="en-US" sz="4800" dirty="0">
                <a:solidFill>
                  <a:schemeClr val="tx1"/>
                </a:solidFill>
              </a:rPr>
              <a:t>Nos convictions: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73282-599D-D040-B7B0-5E9F313BD1E9}"/>
              </a:ext>
            </a:extLst>
          </p:cNvPr>
          <p:cNvSpPr/>
          <p:nvPr/>
        </p:nvSpPr>
        <p:spPr>
          <a:xfrm>
            <a:off x="457197" y="1741745"/>
            <a:ext cx="596281" cy="10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5B25D-E78B-EF46-BA6E-3EC89BEA2EDD}"/>
              </a:ext>
            </a:extLst>
          </p:cNvPr>
          <p:cNvSpPr/>
          <p:nvPr/>
        </p:nvSpPr>
        <p:spPr>
          <a:xfrm>
            <a:off x="457195" y="3087682"/>
            <a:ext cx="596281" cy="12107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DD4E0-C1E7-6D49-B51B-4DC90292FD39}"/>
              </a:ext>
            </a:extLst>
          </p:cNvPr>
          <p:cNvSpPr/>
          <p:nvPr/>
        </p:nvSpPr>
        <p:spPr>
          <a:xfrm>
            <a:off x="457196" y="4555222"/>
            <a:ext cx="596281" cy="15869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>
                <a:solidFill>
                  <a:schemeClr val="bg1"/>
                </a:solidFill>
                <a:latin typeface="Abadi MT Condensed Light" panose="020B0306030101010103" pitchFamily="34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427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2972" y="7409921"/>
            <a:ext cx="2743200" cy="365125"/>
          </a:xfrm>
        </p:spPr>
        <p:txBody>
          <a:bodyPr/>
          <a:lstStyle/>
          <a:p>
            <a:fld id="{9AE1E9F6-61C5-204E-81ED-7FCCFE8A4F0E}" type="slidenum">
              <a:rPr lang="en-GB" smtClean="0">
                <a:latin typeface="Eurostile"/>
                <a:cs typeface="Eurostile"/>
              </a:rPr>
              <a:t>5</a:t>
            </a:fld>
            <a:endParaRPr lang="en-GB">
              <a:latin typeface="Eurostile"/>
              <a:cs typeface="Eurostil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6994" y="1825538"/>
            <a:ext cx="8724354" cy="829717"/>
          </a:xfrm>
          <a:prstGeom prst="rect">
            <a:avLst/>
          </a:prstGeom>
          <a:solidFill>
            <a:srgbClr val="28CCE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badi MT Condensed Light"/>
              <a:cs typeface="Abadi MT Condensed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3695" y="4453938"/>
            <a:ext cx="8690490" cy="829717"/>
          </a:xfrm>
          <a:prstGeom prst="rect">
            <a:avLst/>
          </a:prstGeom>
          <a:solidFill>
            <a:srgbClr val="28CCE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badi MT Condensed Light"/>
              <a:cs typeface="Abadi MT Condensed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6994" y="2699138"/>
            <a:ext cx="8724354" cy="829717"/>
          </a:xfrm>
          <a:prstGeom prst="rect">
            <a:avLst/>
          </a:prstGeom>
          <a:solidFill>
            <a:srgbClr val="28CCE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badi MT Condensed Light"/>
              <a:cs typeface="Abadi MT Condensed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6995" y="5319940"/>
            <a:ext cx="8724354" cy="829717"/>
          </a:xfrm>
          <a:prstGeom prst="rect">
            <a:avLst/>
          </a:prstGeom>
          <a:solidFill>
            <a:srgbClr val="28CCE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badi MT Condensed Light"/>
              <a:cs typeface="Abadi MT Condensed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6994" y="3572738"/>
            <a:ext cx="8724354" cy="829717"/>
          </a:xfrm>
          <a:prstGeom prst="rect">
            <a:avLst/>
          </a:prstGeom>
          <a:solidFill>
            <a:srgbClr val="28CCE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badi MT Condensed Light"/>
              <a:cs typeface="Abadi MT Condensed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96995" y="1825538"/>
            <a:ext cx="8707190" cy="82209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Une “bande passante” limitée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96995" y="2699139"/>
            <a:ext cx="8707190" cy="837124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Une priorité nécessaire du court terme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96995" y="5319940"/>
            <a:ext cx="8707189" cy="829717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Un manque de culture digitale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96995" y="3580145"/>
            <a:ext cx="8707189" cy="822283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/>
              <a:t>Une expertise interne restreinte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9829" y="4453748"/>
            <a:ext cx="8724355" cy="814492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3600">
                <a:solidFill>
                  <a:schemeClr val="lt1"/>
                </a:solidFill>
                <a:latin typeface="Abadi MT Condensed Light" panose="020B0306030101010103" pitchFamily="34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3300" dirty="0"/>
              <a:t>Des difficultés à anticiper les risques de disruption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2556" y="533063"/>
            <a:ext cx="1136468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/>
            <a:r>
              <a:rPr lang="fr-FR" sz="4800" b="1" dirty="0">
                <a:latin typeface="Abadi MT Condensed Light" panose="020B0306030101010103" pitchFamily="34" charset="77"/>
              </a:rPr>
              <a:t>Les PME et ETI sont confrontées à :</a:t>
            </a:r>
          </a:p>
        </p:txBody>
      </p:sp>
    </p:spTree>
    <p:extLst>
      <p:ext uri="{BB962C8B-B14F-4D97-AF65-F5344CB8AC3E}">
        <p14:creationId xmlns:p14="http://schemas.microsoft.com/office/powerpoint/2010/main" val="98190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75833" y="1729153"/>
            <a:ext cx="10514541" cy="961796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>
                <a:latin typeface="Abadi MT Condensed Light" panose="020B0306030101010103" pitchFamily="34" charset="77"/>
              </a:rPr>
              <a:t>Une expertise des enjeux sectoriels et de ses meilleures pratiques digitales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75833" y="2827418"/>
            <a:ext cx="10514543" cy="961796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>
                <a:latin typeface="Abadi MT Condensed Light" panose="020B0306030101010103" pitchFamily="34" charset="77"/>
              </a:rPr>
              <a:t>Une focale digitale sur la réinvention des modes opératoires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45639" y="3971757"/>
            <a:ext cx="10574927" cy="961796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>
                <a:latin typeface="Abadi MT Condensed Light" panose="020B0306030101010103" pitchFamily="34" charset="77"/>
              </a:rPr>
              <a:t>Une approche projet agile privilégiant les phases pilotes opérationnelles et l’implication des acteurs métiers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04651" y="118151"/>
            <a:ext cx="11171208" cy="144655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180975">
              <a:defRPr sz="6000" b="1">
                <a:solidFill>
                  <a:srgbClr val="279D97"/>
                </a:solidFill>
                <a:latin typeface="Abadi MT Condensed Light" panose="020B0306030101010103" pitchFamily="34" charset="77"/>
                <a:cs typeface="Eurostile"/>
              </a:defRPr>
            </a:lvl1pPr>
          </a:lstStyle>
          <a:p>
            <a:r>
              <a:rPr lang="fr-FR" sz="4400" dirty="0">
                <a:solidFill>
                  <a:schemeClr val="tx1"/>
                </a:solidFill>
              </a:rPr>
              <a:t>Le conseil en transformation numérique doit proposer :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73282-599D-D040-B7B0-5E9F313BD1E9}"/>
              </a:ext>
            </a:extLst>
          </p:cNvPr>
          <p:cNvSpPr/>
          <p:nvPr/>
        </p:nvSpPr>
        <p:spPr>
          <a:xfrm>
            <a:off x="517581" y="1729152"/>
            <a:ext cx="596281" cy="9617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5B25D-E78B-EF46-BA6E-3EC89BEA2EDD}"/>
              </a:ext>
            </a:extLst>
          </p:cNvPr>
          <p:cNvSpPr/>
          <p:nvPr/>
        </p:nvSpPr>
        <p:spPr>
          <a:xfrm>
            <a:off x="541246" y="2827418"/>
            <a:ext cx="596281" cy="9617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DD4E0-C1E7-6D49-B51B-4DC90292FD39}"/>
              </a:ext>
            </a:extLst>
          </p:cNvPr>
          <p:cNvSpPr/>
          <p:nvPr/>
        </p:nvSpPr>
        <p:spPr>
          <a:xfrm>
            <a:off x="541245" y="3976114"/>
            <a:ext cx="596281" cy="9617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FDDC0-49C7-405C-A23A-E39C77F54732}"/>
              </a:ext>
            </a:extLst>
          </p:cNvPr>
          <p:cNvSpPr/>
          <p:nvPr/>
        </p:nvSpPr>
        <p:spPr>
          <a:xfrm>
            <a:off x="1245638" y="5124810"/>
            <a:ext cx="10574927" cy="94841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>
                <a:latin typeface="Abadi MT Condensed Light" panose="020B0306030101010103" pitchFamily="34" charset="77"/>
              </a:rPr>
              <a:t>Des solutions modulaires et des options de financement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27AF1-38C5-4D3A-9A96-397B9CB62B99}"/>
              </a:ext>
            </a:extLst>
          </p:cNvPr>
          <p:cNvSpPr/>
          <p:nvPr/>
        </p:nvSpPr>
        <p:spPr>
          <a:xfrm>
            <a:off x="570145" y="5124810"/>
            <a:ext cx="596281" cy="9484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705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tock-689955934_sup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6251"/>
            <a:ext cx="12192000" cy="5741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5275" y="2211103"/>
            <a:ext cx="5588001" cy="4111200"/>
          </a:xfrm>
          <a:prstGeom prst="rect">
            <a:avLst/>
          </a:prstGeom>
          <a:solidFill>
            <a:srgbClr val="2C3C54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4800" dirty="0">
                <a:solidFill>
                  <a:schemeClr val="bg1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</a:br>
            <a:r>
              <a:rPr lang="fr-FR" sz="4800" dirty="0">
                <a:solidFill>
                  <a:schemeClr val="bg1"/>
                </a:solidFill>
                <a:latin typeface="Abadi MT Condensed Light" panose="020B0306030101010103" pitchFamily="34" charset="77"/>
                <a:sym typeface="Calibri"/>
              </a:rPr>
              <a:t>Un </a:t>
            </a:r>
            <a:r>
              <a:rPr lang="fr-FR" sz="4800" dirty="0">
                <a:solidFill>
                  <a:srgbClr val="D95E13"/>
                </a:solidFill>
                <a:latin typeface="Abadi MT Condensed Light" panose="020B0306030101010103" pitchFamily="34" charset="77"/>
                <a:sym typeface="Calibri"/>
              </a:rPr>
              <a:t>Accès guidé et rapide</a:t>
            </a:r>
            <a:r>
              <a:rPr lang="fr-FR" sz="4800" dirty="0">
                <a:solidFill>
                  <a:schemeClr val="bg1"/>
                </a:solidFill>
                <a:latin typeface="Abadi MT Condensed Light" panose="020B0306030101010103" pitchFamily="34" charset="77"/>
                <a:sym typeface="Calibri"/>
              </a:rPr>
              <a:t> à un large panel d’expertise en transformation digitale..</a:t>
            </a:r>
            <a:r>
              <a:rPr lang="fr-FR" sz="4800" b="1" dirty="0">
                <a:solidFill>
                  <a:srgbClr val="FFFFFF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…</a:t>
            </a:r>
            <a:endParaRPr lang="fr-FR" sz="4800" dirty="0">
              <a:solidFill>
                <a:srgbClr val="FFFFFF"/>
              </a:solidFill>
              <a:latin typeface="Abadi MT Condensed Light" panose="020B0306030101010103" pitchFamily="34" charset="77"/>
              <a:ea typeface="Calibri"/>
              <a:cs typeface="Eurostile"/>
              <a:sym typeface="Calibri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Abadi MT Condensed Light" panose="020B03060301010101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5216A-29A4-D64E-A85C-D47BEA83EA39}"/>
              </a:ext>
            </a:extLst>
          </p:cNvPr>
          <p:cNvSpPr/>
          <p:nvPr/>
        </p:nvSpPr>
        <p:spPr>
          <a:xfrm>
            <a:off x="0" y="0"/>
            <a:ext cx="12192000" cy="1116251"/>
          </a:xfrm>
          <a:prstGeom prst="rect">
            <a:avLst/>
          </a:prstGeom>
          <a:solidFill>
            <a:srgbClr val="2C3C5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  </a:t>
            </a:r>
            <a:r>
              <a:rPr lang="en-US" sz="66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Et </a:t>
            </a:r>
            <a:r>
              <a:rPr lang="en-US" sz="6600" b="1" dirty="0" err="1">
                <a:solidFill>
                  <a:schemeClr val="bg1"/>
                </a:solidFill>
                <a:latin typeface="Abadi MT Condensed Light" panose="020B0306030101010103" pitchFamily="34" charset="77"/>
              </a:rPr>
              <a:t>si</a:t>
            </a:r>
            <a:r>
              <a:rPr lang="en-US" sz="66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 nous </a:t>
            </a:r>
            <a:r>
              <a:rPr lang="en-US" sz="6600" b="1" dirty="0" err="1">
                <a:solidFill>
                  <a:schemeClr val="bg1"/>
                </a:solidFill>
                <a:latin typeface="Abadi MT Condensed Light" panose="020B0306030101010103" pitchFamily="34" charset="77"/>
              </a:rPr>
              <a:t>proposions</a:t>
            </a:r>
            <a:r>
              <a:rPr lang="en-US" sz="66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2877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tock-689955934_sup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1" y="1882363"/>
            <a:ext cx="5707310" cy="4111929"/>
          </a:xfrm>
          <a:prstGeom prst="rect">
            <a:avLst/>
          </a:prstGeom>
          <a:solidFill>
            <a:srgbClr val="172C4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4800" dirty="0">
                <a:solidFill>
                  <a:schemeClr val="bg1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</a:br>
            <a:r>
              <a:rPr lang="mr-IN" sz="4800" dirty="0">
                <a:solidFill>
                  <a:schemeClr val="bg1"/>
                </a:solidFill>
                <a:latin typeface="Abadi MT Condensed Light" panose="020B0306030101010103" pitchFamily="34" charset="77"/>
                <a:ea typeface="Calibri"/>
                <a:cs typeface="Calibri"/>
                <a:sym typeface="Calibri"/>
              </a:rPr>
              <a:t>…</a:t>
            </a:r>
            <a:r>
              <a:rPr lang="fr-FR" sz="4800" dirty="0">
                <a:solidFill>
                  <a:schemeClr val="bg1"/>
                </a:solidFill>
                <a:latin typeface="Abadi MT Condensed Light" panose="020B0306030101010103" pitchFamily="34" charset="77"/>
                <a:ea typeface="Calibri"/>
                <a:cs typeface="Calibri"/>
                <a:sym typeface="Calibri"/>
              </a:rPr>
              <a:t> par une</a:t>
            </a:r>
            <a:r>
              <a:rPr lang="fr-FR" sz="4800" dirty="0">
                <a:solidFill>
                  <a:schemeClr val="bg1"/>
                </a:solidFill>
                <a:latin typeface="Abadi MT Condensed Light" panose="020B0306030101010103" pitchFamily="34" charset="77"/>
                <a:sym typeface="Calibri"/>
              </a:rPr>
              <a:t> plateforme intelligente qui agrège  les propositions de </a:t>
            </a:r>
            <a:r>
              <a:rPr lang="en-US" sz="4800" b="1" dirty="0">
                <a:solidFill>
                  <a:srgbClr val="D95E13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consultants </a:t>
            </a:r>
            <a:r>
              <a:rPr lang="en-US" sz="4800" b="1" dirty="0" err="1">
                <a:solidFill>
                  <a:srgbClr val="D95E13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indépendants</a:t>
            </a:r>
            <a:r>
              <a:rPr lang="en-US" sz="4800" b="1" dirty="0">
                <a:solidFill>
                  <a:srgbClr val="D95E13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 </a:t>
            </a:r>
            <a:r>
              <a:rPr lang="en-US" sz="4800" b="1" dirty="0" err="1">
                <a:solidFill>
                  <a:srgbClr val="D95E13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certifiés</a:t>
            </a:r>
            <a:r>
              <a:rPr lang="en-US" sz="4800" b="1" dirty="0">
                <a:solidFill>
                  <a:srgbClr val="D95E13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badi MT Condensed Light" panose="020B0306030101010103" pitchFamily="34" charset="77"/>
                <a:ea typeface="Calibri"/>
                <a:cs typeface="Eurostile"/>
                <a:sym typeface="Calibri"/>
              </a:rPr>
              <a:t>?</a:t>
            </a:r>
          </a:p>
          <a:p>
            <a:pPr algn="ctr"/>
            <a:endParaRPr lang="en-US" sz="4800" dirty="0">
              <a:solidFill>
                <a:srgbClr val="FFFFFF"/>
              </a:solidFill>
              <a:latin typeface="Abadi MT Condensed Light" panose="020B0306030101010103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58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9AC2EC2-8A73-4D41-AC8C-D7412DC0FDF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04219" y="771787"/>
            <a:ext cx="7261307" cy="5008228"/>
          </a:xfrm>
          <a:solidFill>
            <a:schemeClr val="bg1">
              <a:alpha val="75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3200" dirty="0">
                <a:latin typeface="Abadi MT Condensed Light" panose="020B0306030101010103" pitchFamily="34" charset="77"/>
                <a:cs typeface="Futura Medium" panose="020B0602020204020303"/>
              </a:rPr>
              <a:t>La  </a:t>
            </a:r>
            <a:r>
              <a:rPr lang="fr-FR" sz="3600" b="1" dirty="0">
                <a:latin typeface="Abadi MT Condensed Light" panose="020B0306030101010103" pitchFamily="34" charset="77"/>
                <a:cs typeface="Futura Medium" panose="020B0602020204020303"/>
              </a:rPr>
              <a:t>Plateforme Intelligente </a:t>
            </a:r>
            <a:r>
              <a:rPr lang="fr-FR" sz="3200" dirty="0">
                <a:latin typeface="Abadi MT Condensed Light" panose="020B0306030101010103" pitchFamily="34" charset="77"/>
                <a:cs typeface="Futura Medium" panose="020B0602020204020303"/>
              </a:rPr>
              <a:t>qui démocratise l’accès au conseil et accélère la </a:t>
            </a:r>
            <a:r>
              <a:rPr lang="fr-FR" sz="3600" b="1" dirty="0">
                <a:latin typeface="Abadi MT Condensed Light" panose="020B0306030101010103" pitchFamily="34" charset="77"/>
                <a:cs typeface="Futura Medium" panose="020B0602020204020303"/>
              </a:rPr>
              <a:t>transformation digitale des PME et ETI, </a:t>
            </a:r>
            <a:r>
              <a:rPr lang="fr-FR" sz="3200" dirty="0">
                <a:latin typeface="Abadi MT Condensed Light" panose="020B0306030101010103" pitchFamily="34" charset="77"/>
                <a:cs typeface="Futura Medium" panose="020B0602020204020303"/>
              </a:rPr>
              <a:t>en les connectant instantanément à une </a:t>
            </a:r>
            <a:r>
              <a:rPr lang="fr-FR" sz="3600" b="1" dirty="0">
                <a:latin typeface="Abadi MT Condensed Light" panose="020B0306030101010103" pitchFamily="34" charset="77"/>
                <a:cs typeface="Futura Medium" panose="020B0602020204020303"/>
              </a:rPr>
              <a:t>communauté active d’experts  </a:t>
            </a:r>
            <a:r>
              <a:rPr lang="fr-FR" sz="3200" dirty="0">
                <a:latin typeface="Abadi MT Condensed Light" panose="020B0306030101010103" pitchFamily="34" charset="77"/>
                <a:cs typeface="Futura Medium" panose="020B0602020204020303"/>
              </a:rPr>
              <a:t>en capacité de les accompagner dans la définition et la mise en œuvre de leurs priorités digitales.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D19072-913B-4E13-BF01-857DEE422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9" y="1991077"/>
            <a:ext cx="2379055" cy="21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4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B7F55"/>
      </a:accent1>
      <a:accent2>
        <a:srgbClr val="1C65A8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1245</Words>
  <Application>Microsoft Office PowerPoint</Application>
  <PresentationFormat>Grand écran</PresentationFormat>
  <Paragraphs>180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.AppleSystemUIFont</vt:lpstr>
      <vt:lpstr>Abadi MT Condensed Light</vt:lpstr>
      <vt:lpstr>Arial</vt:lpstr>
      <vt:lpstr>Calibri</vt:lpstr>
      <vt:lpstr>Calibri Light</vt:lpstr>
      <vt:lpstr>Eurostile</vt:lpstr>
      <vt:lpstr>Futura Md BT</vt:lpstr>
      <vt:lpstr>Futura Medium</vt:lpstr>
      <vt:lpstr>ITF Devanagari Book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Le modèle d’intervention Digispin</vt:lpstr>
      <vt:lpstr>Partenariats avec des Fournisseurs de Solutions de Transformation Digitale</vt:lpstr>
      <vt:lpstr>Nos avantages concurrentiels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coatalem</dc:creator>
  <cp:lastModifiedBy>alice coatalem</cp:lastModifiedBy>
  <cp:revision>99</cp:revision>
  <dcterms:created xsi:type="dcterms:W3CDTF">2018-11-28T10:20:52Z</dcterms:created>
  <dcterms:modified xsi:type="dcterms:W3CDTF">2019-03-05T12:32:19Z</dcterms:modified>
</cp:coreProperties>
</file>