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76" r:id="rId4"/>
    <p:sldId id="257" r:id="rId5"/>
    <p:sldId id="259" r:id="rId6"/>
    <p:sldId id="260" r:id="rId7"/>
    <p:sldId id="273" r:id="rId8"/>
    <p:sldId id="268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35"/>
    <p:restoredTop sz="94710"/>
  </p:normalViewPr>
  <p:slideViewPr>
    <p:cSldViewPr snapToGrid="0" snapToObjects="1">
      <p:cViewPr varScale="1">
        <p:scale>
          <a:sx n="94" d="100"/>
          <a:sy n="94" d="100"/>
        </p:scale>
        <p:origin x="2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3461F-E3A0-F441-80B2-53A758FE2D8F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477CF-775C-7C46-B832-8932E96B5FA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025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On a répondu</a:t>
            </a:r>
            <a:r>
              <a:rPr lang="fr-FR" baseline="0" dirty="0" smtClean="0"/>
              <a:t> à 2 problèmes : « je n’ai pas de temps » ;  « je n’ai pas d’argent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477CF-775C-7C46-B832-8932E96B5FA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552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FAF / OPCA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477CF-775C-7C46-B832-8932E96B5FA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955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Passé Quentin</a:t>
            </a:r>
            <a:r>
              <a:rPr lang="fr-FR" baseline="0" dirty="0" smtClean="0"/>
              <a:t> : 2 sociétés « tests / apprentissage » , 2 sociétés « trésoreries » - 140 000€  + mère commerçante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477CF-775C-7C46-B832-8932E96B5FA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11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+ ¾ nouveaux outils par mois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477CF-775C-7C46-B832-8932E96B5FA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666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+ partenariat,</a:t>
            </a:r>
            <a:r>
              <a:rPr lang="fr-FR" baseline="0" dirty="0" smtClean="0"/>
              <a:t> ex: Uber </a:t>
            </a:r>
            <a:r>
              <a:rPr lang="fr-FR" baseline="0" dirty="0" err="1" smtClean="0"/>
              <a:t>eats</a:t>
            </a:r>
            <a:r>
              <a:rPr lang="fr-FR" baseline="0" dirty="0" smtClean="0"/>
              <a:t> / </a:t>
            </a:r>
            <a:r>
              <a:rPr lang="fr-FR" baseline="0" dirty="0" err="1" smtClean="0"/>
              <a:t>Keetiz</a:t>
            </a:r>
            <a:r>
              <a:rPr lang="fr-FR" baseline="0" dirty="0" smtClean="0"/>
              <a:t> / </a:t>
            </a:r>
            <a:r>
              <a:rPr lang="fr-FR" baseline="0" dirty="0" err="1" smtClean="0"/>
              <a:t>Myli</a:t>
            </a:r>
            <a:r>
              <a:rPr lang="fr-FR" baseline="0" dirty="0" smtClean="0"/>
              <a:t> / </a:t>
            </a:r>
            <a:r>
              <a:rPr lang="fr-FR" baseline="0" dirty="0" err="1" smtClean="0"/>
              <a:t>Adelya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477CF-775C-7C46-B832-8932E96B5FA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076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127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77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81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237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264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8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500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11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845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9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8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6093F-83D5-DA4B-8F14-45C8BF04D037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244C1-CD43-3844-8B4C-F98251E2FF5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10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128588" y="4373563"/>
            <a:ext cx="12320588" cy="1655762"/>
          </a:xfrm>
        </p:spPr>
        <p:txBody>
          <a:bodyPr>
            <a:normAutofit fontScale="92500" lnSpcReduction="10000"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b="1" dirty="0" smtClean="0">
                <a:latin typeface="Andale Mono" charset="0"/>
                <a:ea typeface="Andale Mono" charset="0"/>
                <a:cs typeface="Andale Mono" charset="0"/>
              </a:rPr>
              <a:t>Présentation : </a:t>
            </a:r>
            <a:r>
              <a:rPr lang="fr-FR" b="1" dirty="0">
                <a:latin typeface="Andale Mono" charset="0"/>
                <a:ea typeface="Andale Mono" charset="0"/>
                <a:cs typeface="Andale Mono" charset="0"/>
              </a:rPr>
              <a:t>AJM - Cabinet de Transition Digitale x Via Innova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8519376" cy="567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6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7200900"/>
            <a:ext cx="9144000" cy="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2714625"/>
            <a:ext cx="9144000" cy="1714500"/>
          </a:xfrm>
          <a:prstGeom prst="rect">
            <a:avLst/>
          </a:prstGeom>
        </p:spPr>
        <p:txBody>
          <a:bodyPr wrap="none" lIns="178594" tIns="0" rIns="178594" bIns="0" anchor="t"/>
          <a:lstStyle/>
          <a:p>
            <a:pPr algn="ctr"/>
            <a:endParaRPr sz="1266"/>
          </a:p>
        </p:txBody>
      </p:sp>
      <p:sp>
        <p:nvSpPr>
          <p:cNvPr id="5" name="TextBox 4"/>
          <p:cNvSpPr txBox="1"/>
          <p:nvPr/>
        </p:nvSpPr>
        <p:spPr>
          <a:xfrm>
            <a:off x="1524000" y="6768703"/>
            <a:ext cx="9144000" cy="85725"/>
          </a:xfrm>
          <a:prstGeom prst="rect">
            <a:avLst/>
          </a:prstGeom>
        </p:spPr>
        <p:txBody>
          <a:bodyPr wrap="none" lIns="178594" tIns="0" rIns="178594" bIns="0" anchor="t"/>
          <a:lstStyle/>
          <a:p>
            <a:pPr algn="l"/>
            <a:r>
              <a:rPr lang="en-US" sz="562" b="1">
                <a:solidFill>
                  <a:srgbClr val="FFFFFF"/>
                </a:solidFill>
                <a:latin typeface="Calibri"/>
              </a:rPr>
              <a:t>cc: Ashim D’Silva - https://unsplash.com/@randomlies?utm_source=haikudeck&amp;utm_medium=referral&amp;utm_campaign=api-credit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0" y="2357289"/>
            <a:ext cx="9144000" cy="2590800"/>
          </a:xfrm>
          <a:prstGeom prst="rect">
            <a:avLst/>
          </a:prstGeom>
          <a:solidFill>
            <a:schemeClr val="dk1">
              <a:alpha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847" y="780976"/>
            <a:ext cx="7448306" cy="495902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801019" y="4247992"/>
            <a:ext cx="8589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bg1"/>
                </a:solidFill>
                <a:latin typeface="Andale Mono" charset="0"/>
                <a:ea typeface="Andale Mono" charset="0"/>
                <a:cs typeface="Andale Mono" charset="0"/>
              </a:rPr>
              <a:t>Le Bras Droit Digital des Commerçants</a:t>
            </a:r>
            <a:endParaRPr lang="fr-FR" sz="2800" dirty="0">
              <a:solidFill>
                <a:schemeClr val="bg1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0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8662" y="179389"/>
            <a:ext cx="10515600" cy="104933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La solution « Bras Droit Digital des Commerçants »</a:t>
            </a:r>
            <a:endParaRPr lang="fr-FR" dirty="0">
              <a:solidFill>
                <a:schemeClr val="accent4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024" y="1518610"/>
            <a:ext cx="7000875" cy="5026441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6875"/>
            <a:ext cx="1804279" cy="120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9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28686" y="19367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L’EQUIPE AJM</a:t>
            </a:r>
            <a:endParaRPr lang="fr-FR" dirty="0">
              <a:solidFill>
                <a:schemeClr val="accent4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6875"/>
            <a:ext cx="1804279" cy="120127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772" y="1220325"/>
            <a:ext cx="1985962" cy="2568576"/>
          </a:xfrm>
          <a:prstGeom prst="rect">
            <a:avLst/>
          </a:prstGeom>
        </p:spPr>
      </p:pic>
      <p:pic>
        <p:nvPicPr>
          <p:cNvPr id="13" name="Espace réservé du contenu 12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58" y="1220325"/>
            <a:ext cx="2030942" cy="2540000"/>
          </a:xfr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86" y="1220325"/>
            <a:ext cx="1981200" cy="25654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58" y="3996400"/>
            <a:ext cx="2030942" cy="254000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86" y="4047200"/>
            <a:ext cx="1981200" cy="24384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772" y="4047200"/>
            <a:ext cx="1985962" cy="24384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885793" y="5454869"/>
            <a:ext cx="641131" cy="2417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5800805" y="5454869"/>
            <a:ext cx="771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  <a:latin typeface="Al Bayan Plain" charset="-78"/>
                <a:ea typeface="Al Bayan Plain" charset="-78"/>
                <a:cs typeface="Al Bayan Plain" charset="-78"/>
              </a:rPr>
              <a:t>JULIEN</a:t>
            </a:r>
            <a:endParaRPr lang="fr-FR" sz="1400" b="1" dirty="0">
              <a:solidFill>
                <a:schemeClr val="bg1"/>
              </a:solidFill>
              <a:latin typeface="Al Bayan Plain" charset="-78"/>
              <a:ea typeface="Al Bayan Plain" charset="-78"/>
              <a:cs typeface="Al Bayan Plain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232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2139" y="463021"/>
            <a:ext cx="10515600" cy="60642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Innovation - Produit</a:t>
            </a:r>
            <a:endParaRPr lang="fr-FR" dirty="0">
              <a:solidFill>
                <a:schemeClr val="accent4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13" y="1930643"/>
            <a:ext cx="3344122" cy="4729785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1930643"/>
            <a:ext cx="3344124" cy="47297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395" y="1930646"/>
            <a:ext cx="3344123" cy="472978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71476" y="1315377"/>
            <a:ext cx="5046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r-FR" b="1" u="sng" dirty="0" smtClean="0">
                <a:latin typeface="Andale Mono" charset="0"/>
                <a:ea typeface="Andale Mono" charset="0"/>
                <a:cs typeface="Andale Mono" charset="0"/>
              </a:rPr>
              <a:t>55 outils en bibliothèque, dont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endParaRPr lang="fr-FR" b="1" dirty="0">
              <a:solidFill>
                <a:schemeClr val="accent4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6875"/>
            <a:ext cx="1804279" cy="120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Exemples concrets</a:t>
            </a:r>
            <a:endParaRPr lang="fr-FR" dirty="0">
              <a:solidFill>
                <a:schemeClr val="accent4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1463" y="1825625"/>
            <a:ext cx="11658599" cy="4351338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fr-FR" sz="1600" dirty="0" smtClean="0">
                <a:latin typeface="Andale Mono" charset="0"/>
                <a:ea typeface="Andale Mono" charset="0"/>
                <a:cs typeface="Andale Mono" charset="0"/>
              </a:rPr>
              <a:t>Le By </a:t>
            </a:r>
            <a:r>
              <a:rPr lang="fr-FR" sz="1600" dirty="0" err="1" smtClean="0">
                <a:latin typeface="Andale Mono" charset="0"/>
                <a:ea typeface="Andale Mono" charset="0"/>
                <a:cs typeface="Andale Mono" charset="0"/>
              </a:rPr>
              <a:t>Coss</a:t>
            </a:r>
            <a:r>
              <a:rPr lang="fr-FR" sz="1600" dirty="0" smtClean="0">
                <a:latin typeface="Andale Mono" charset="0"/>
                <a:ea typeface="Andale Mono" charset="0"/>
                <a:cs typeface="Andale Mono" charset="0"/>
              </a:rPr>
              <a:t> Bar organise des ateliers création :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AirBnB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expérience</a:t>
            </a:r>
          </a:p>
          <a:p>
            <a:pPr>
              <a:lnSpc>
                <a:spcPct val="200000"/>
              </a:lnSpc>
            </a:pPr>
            <a:r>
              <a:rPr lang="fr-FR" sz="1600" dirty="0" smtClean="0">
                <a:latin typeface="Andale Mono" charset="0"/>
                <a:ea typeface="Andale Mono" charset="0"/>
                <a:cs typeface="Andale Mono" charset="0"/>
              </a:rPr>
              <a:t>La Guinguette de Cornillon recherche des serveurs en été :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jemepropose.com</a:t>
            </a:r>
            <a:endParaRPr lang="fr-FR" sz="2000" dirty="0" smtClean="0">
              <a:solidFill>
                <a:schemeClr val="accent4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pPr>
              <a:lnSpc>
                <a:spcPct val="200000"/>
              </a:lnSpc>
            </a:pPr>
            <a:r>
              <a:rPr lang="fr-FR" sz="1600" dirty="0" smtClean="0">
                <a:latin typeface="Andale Mono" charset="0"/>
                <a:ea typeface="Andale Mono" charset="0"/>
                <a:cs typeface="Andale Mono" charset="0"/>
              </a:rPr>
              <a:t>Sygim immobilier souhaite vendre ses biens sur plan :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Leboncoin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Bien’ici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et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Snapkin</a:t>
            </a:r>
            <a:endParaRPr lang="fr-FR" sz="2000" dirty="0" smtClean="0">
              <a:solidFill>
                <a:schemeClr val="accent4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pPr>
              <a:lnSpc>
                <a:spcPct val="200000"/>
              </a:lnSpc>
            </a:pPr>
            <a:r>
              <a:rPr lang="fr-FR" sz="1600" dirty="0" smtClean="0">
                <a:latin typeface="Andale Mono" charset="0"/>
                <a:ea typeface="Andale Mono" charset="0"/>
                <a:cs typeface="Andale Mono" charset="0"/>
              </a:rPr>
              <a:t>Maki Roll jette leurs sushis invendus :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Too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Good To Go</a:t>
            </a:r>
          </a:p>
          <a:p>
            <a:pPr>
              <a:lnSpc>
                <a:spcPct val="200000"/>
              </a:lnSpc>
            </a:pPr>
            <a:r>
              <a:rPr lang="fr-FR" sz="1600" dirty="0" smtClean="0">
                <a:latin typeface="Andale Mono" charset="0"/>
                <a:ea typeface="Andale Mono" charset="0"/>
                <a:cs typeface="Andale Mono" charset="0"/>
              </a:rPr>
              <a:t>Boutique Safran souhaite vendre plus rapidement ses sacs haut de gamme :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Farfetch</a:t>
            </a:r>
            <a:endParaRPr lang="fr-FR" sz="2000" dirty="0">
              <a:solidFill>
                <a:schemeClr val="accent4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6875"/>
            <a:ext cx="1804279" cy="120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9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Notre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marché - Concurrents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fr-FR" b="1" dirty="0" smtClean="0">
                <a:latin typeface="Andale Mono" charset="0"/>
                <a:ea typeface="Andale Mono" charset="0"/>
                <a:cs typeface="Andale Mono" charset="0"/>
              </a:rPr>
              <a:t>Agences de communication : </a:t>
            </a: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400€HT / mois pour 2 publications sur R.S. par semaine et leur modération</a:t>
            </a:r>
          </a:p>
          <a:p>
            <a:pPr>
              <a:lnSpc>
                <a:spcPct val="200000"/>
              </a:lnSpc>
            </a:pPr>
            <a:r>
              <a:rPr lang="fr-FR" b="1" dirty="0" smtClean="0">
                <a:latin typeface="Andale Mono" charset="0"/>
                <a:ea typeface="Andale Mono" charset="0"/>
                <a:cs typeface="Andale Mono" charset="0"/>
              </a:rPr>
              <a:t>Organismes de formation : </a:t>
            </a: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formation de faible qualité et intervention sur 4 jours</a:t>
            </a:r>
          </a:p>
          <a:p>
            <a:pPr>
              <a:lnSpc>
                <a:spcPct val="200000"/>
              </a:lnSpc>
            </a:pPr>
            <a:r>
              <a:rPr lang="fr-FR" b="1" dirty="0" smtClean="0">
                <a:latin typeface="Andale Mono" charset="0"/>
                <a:ea typeface="Andale Mono" charset="0"/>
                <a:cs typeface="Andale Mono" charset="0"/>
              </a:rPr>
              <a:t>Formations Google et CCI : </a:t>
            </a: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Faible présence de commerçants et faible accompagnement</a:t>
            </a:r>
            <a:endParaRPr lang="fr-FR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2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Notre parcours</a:t>
            </a:r>
            <a:endParaRPr lang="fr-FR" dirty="0">
              <a:solidFill>
                <a:schemeClr val="accent4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210000"/>
              </a:lnSpc>
            </a:pP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Juin 2017 : Création de la société</a:t>
            </a:r>
          </a:p>
          <a:p>
            <a:pPr>
              <a:lnSpc>
                <a:spcPct val="210000"/>
              </a:lnSpc>
            </a:pP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Juin à Octobre : Création des vidéos de formation</a:t>
            </a:r>
          </a:p>
          <a:p>
            <a:pPr>
              <a:lnSpc>
                <a:spcPct val="210000"/>
              </a:lnSpc>
            </a:pP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Octobre à Mars : Phase de test - 16 clients</a:t>
            </a:r>
          </a:p>
          <a:p>
            <a:pPr>
              <a:lnSpc>
                <a:spcPct val="210000"/>
              </a:lnSpc>
            </a:pP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Mars à Juillet : Développement commercial </a:t>
            </a:r>
            <a:r>
              <a:rPr lang="mr-IN" dirty="0" smtClean="0">
                <a:latin typeface="Andale Mono" charset="0"/>
                <a:ea typeface="Andale Mono" charset="0"/>
                <a:cs typeface="Andale Mono" charset="0"/>
              </a:rPr>
              <a:t>–</a:t>
            </a: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  + 50 clients</a:t>
            </a:r>
          </a:p>
          <a:p>
            <a:pPr>
              <a:lnSpc>
                <a:spcPct val="210000"/>
              </a:lnSpc>
            </a:pP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Septembre 2018 : Recrutements</a:t>
            </a:r>
          </a:p>
          <a:p>
            <a:pPr>
              <a:lnSpc>
                <a:spcPct val="210000"/>
              </a:lnSpc>
            </a:pP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Octobre 2018 : + 19 clients </a:t>
            </a:r>
          </a:p>
          <a:p>
            <a:pPr>
              <a:lnSpc>
                <a:spcPct val="210000"/>
              </a:lnSpc>
            </a:pP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Au 1</a:t>
            </a:r>
            <a:r>
              <a:rPr lang="fr-FR" baseline="30000" dirty="0" smtClean="0">
                <a:latin typeface="Andale Mono" charset="0"/>
                <a:ea typeface="Andale Mono" charset="0"/>
                <a:cs typeface="Andale Mono" charset="0"/>
              </a:rPr>
              <a:t>er</a:t>
            </a: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 novembre 2018 : 97 clients satisfaits </a:t>
            </a:r>
            <a:endParaRPr lang="fr-FR" dirty="0">
              <a:latin typeface="Andale Mono" charset="0"/>
              <a:ea typeface="Andale Mono" charset="0"/>
              <a:cs typeface="Andale Mono" charset="0"/>
            </a:endParaRPr>
          </a:p>
          <a:p>
            <a:pPr>
              <a:lnSpc>
                <a:spcPct val="210000"/>
              </a:lnSpc>
            </a:pPr>
            <a:r>
              <a:rPr lang="fr-FR" dirty="0" smtClean="0">
                <a:latin typeface="Andale Mono" charset="0"/>
                <a:ea typeface="Andale Mono" charset="0"/>
                <a:cs typeface="Andale Mono" charset="0"/>
              </a:rPr>
              <a:t>Au 1er Mars 2020 : 170 clients satisfait et création de l’offre artisan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6875"/>
            <a:ext cx="1804279" cy="120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5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264</Words>
  <Application>Microsoft Macintosh PowerPoint</Application>
  <PresentationFormat>Grand écran</PresentationFormat>
  <Paragraphs>40</Paragraphs>
  <Slides>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Al Bayan Plain</vt:lpstr>
      <vt:lpstr>Andale Mono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La solution « Bras Droit Digital des Commerçants »</vt:lpstr>
      <vt:lpstr>L’EQUIPE AJM</vt:lpstr>
      <vt:lpstr>Innovation - Produit</vt:lpstr>
      <vt:lpstr>Exemples concrets</vt:lpstr>
      <vt:lpstr>Notre marché - Concurrents </vt:lpstr>
      <vt:lpstr>Notre parcours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41</cp:revision>
  <dcterms:created xsi:type="dcterms:W3CDTF">2018-11-02T10:41:28Z</dcterms:created>
  <dcterms:modified xsi:type="dcterms:W3CDTF">2020-04-29T11:47:19Z</dcterms:modified>
</cp:coreProperties>
</file>